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nton" pitchFamily="2" charset="0"/>
      <p:regular r:id="rId14"/>
    </p:embeddedFont>
    <p:embeddedFont>
      <p:font typeface="Calibri" panose="020F0502020204030204" pitchFamily="34" charset="0"/>
      <p:regular r:id="rId15"/>
      <p:bold r:id="rId16"/>
      <p:italic r:id="rId17"/>
      <p:boldItalic r:id="rId18"/>
    </p:embeddedFont>
    <p:embeddedFont>
      <p:font typeface="Courier Prime" panose="020B0604020202020204" charset="0"/>
      <p:regular r:id="rId19"/>
    </p:embeddedFont>
    <p:embeddedFont>
      <p:font typeface="Nunito Sans Expanded" panose="020B0604020202020204" charset="0"/>
      <p:regular r:id="rId20"/>
    </p:embeddedFont>
    <p:embeddedFont>
      <p:font typeface="Nunito Sans Expanded Bold" panose="020B0604020202020204" charset="0"/>
      <p:regular r:id="rId21"/>
    </p:embeddedFont>
    <p:embeddedFont>
      <p:font typeface="Nunito Sans Expanded Light" panose="020B0604020202020204" charset="0"/>
      <p:regular r:id="rId22"/>
    </p:embeddedFont>
    <p:embeddedFont>
      <p:font typeface="Nunito Sans Expanded Medium" panose="020B0604020202020204" charset="0"/>
      <p:regular r:id="rId23"/>
    </p:embeddedFont>
    <p:embeddedFont>
      <p:font typeface="Nunito Sans Expanded Semi-Bold" panose="020B0604020202020204" charset="0"/>
      <p:regular r:id="rId24"/>
    </p:embeddedFont>
    <p:embeddedFont>
      <p:font typeface="Roboto Mono" panose="00000009000000000000" pitchFamily="49" charset="0"/>
      <p:regular r:id="rId25"/>
    </p:embeddedFont>
    <p:embeddedFont>
      <p:font typeface="Roboto Mon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0" d="100"/>
          <a:sy n="70" d="100"/>
        </p:scale>
        <p:origin x="23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35.png"/><Relationship Id="rId4" Type="http://schemas.openxmlformats.org/officeDocument/2006/relationships/image" Target="../media/image4.pn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18.jpe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hyperlink" Target="https://www.kaggle.com/datasets/samuelcortinhas/apples-or-tomatoes-image-classification/data" TargetMode="Externa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20.jpeg"/><Relationship Id="rId14" Type="http://schemas.openxmlformats.org/officeDocument/2006/relationships/image" Target="../media/image21.gif"/></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23.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7.svg"/><Relationship Id="rId5" Type="http://schemas.openxmlformats.org/officeDocument/2006/relationships/image" Target="../media/image5.sv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2.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7.svg"/><Relationship Id="rId5" Type="http://schemas.openxmlformats.org/officeDocument/2006/relationships/image" Target="../media/image30.svg"/><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4828262" y="5391150"/>
            <a:ext cx="8631475" cy="8350952"/>
          </a:xfrm>
          <a:custGeom>
            <a:avLst/>
            <a:gdLst/>
            <a:ahLst/>
            <a:cxnLst/>
            <a:rect l="l" t="t" r="r" b="b"/>
            <a:pathLst>
              <a:path w="8631475" h="8350952">
                <a:moveTo>
                  <a:pt x="0" y="0"/>
                </a:moveTo>
                <a:lnTo>
                  <a:pt x="8631476" y="0"/>
                </a:lnTo>
                <a:lnTo>
                  <a:pt x="8631476" y="8350952"/>
                </a:lnTo>
                <a:lnTo>
                  <a:pt x="0" y="8350952"/>
                </a:lnTo>
                <a:lnTo>
                  <a:pt x="0" y="0"/>
                </a:lnTo>
                <a:close/>
              </a:path>
            </a:pathLst>
          </a:custGeom>
          <a:blipFill>
            <a:blip r:embed="rId4"/>
            <a:stretch>
              <a:fillRect/>
            </a:stretch>
          </a:blipFill>
        </p:spPr>
      </p:sp>
      <p:sp>
        <p:nvSpPr>
          <p:cNvPr id="6" name="Freeform 6"/>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0" y="3418063"/>
            <a:ext cx="16449675" cy="1725437"/>
          </a:xfrm>
          <a:prstGeom prst="rect">
            <a:avLst/>
          </a:prstGeom>
        </p:spPr>
        <p:txBody>
          <a:bodyPr lIns="0" tIns="0" rIns="0" bIns="0" rtlCol="0" anchor="t">
            <a:spAutoFit/>
          </a:bodyPr>
          <a:lstStyle/>
          <a:p>
            <a:pPr algn="ctr">
              <a:lnSpc>
                <a:spcPts val="13053"/>
              </a:lnSpc>
            </a:pPr>
            <a:r>
              <a:rPr lang="en-US" sz="12924">
                <a:solidFill>
                  <a:srgbClr val="211F1C"/>
                </a:solidFill>
                <a:latin typeface="Anton"/>
              </a:rPr>
              <a:t>JARINGAN SARAF TIRUAN</a:t>
            </a:r>
          </a:p>
        </p:txBody>
      </p:sp>
      <p:grpSp>
        <p:nvGrpSpPr>
          <p:cNvPr id="8" name="Group 8"/>
          <p:cNvGrpSpPr/>
          <p:nvPr/>
        </p:nvGrpSpPr>
        <p:grpSpPr>
          <a:xfrm>
            <a:off x="1008440" y="9130637"/>
            <a:ext cx="2482996" cy="257586"/>
            <a:chOff x="0" y="0"/>
            <a:chExt cx="3310662" cy="343448"/>
          </a:xfrm>
        </p:grpSpPr>
        <p:sp>
          <p:nvSpPr>
            <p:cNvPr id="9" name="Freeform 9"/>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1" name="Freeform 11"/>
          <p:cNvSpPr/>
          <p:nvPr/>
        </p:nvSpPr>
        <p:spPr>
          <a:xfrm>
            <a:off x="15575306"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8365121" y="812085"/>
            <a:ext cx="1557758" cy="1331175"/>
          </a:xfrm>
          <a:custGeom>
            <a:avLst/>
            <a:gdLst/>
            <a:ahLst/>
            <a:cxnLst/>
            <a:rect l="l" t="t" r="r" b="b"/>
            <a:pathLst>
              <a:path w="1557758" h="1331175">
                <a:moveTo>
                  <a:pt x="0" y="0"/>
                </a:moveTo>
                <a:lnTo>
                  <a:pt x="1557758" y="0"/>
                </a:lnTo>
                <a:lnTo>
                  <a:pt x="1557758" y="1331176"/>
                </a:lnTo>
                <a:lnTo>
                  <a:pt x="0" y="13311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3807192" y="2427283"/>
            <a:ext cx="10673616" cy="336957"/>
          </a:xfrm>
          <a:prstGeom prst="rect">
            <a:avLst/>
          </a:prstGeom>
        </p:spPr>
        <p:txBody>
          <a:bodyPr lIns="0" tIns="0" rIns="0" bIns="0" rtlCol="0" anchor="t">
            <a:spAutoFit/>
          </a:bodyPr>
          <a:lstStyle/>
          <a:p>
            <a:pPr algn="ctr">
              <a:lnSpc>
                <a:spcPts val="2704"/>
              </a:lnSpc>
            </a:pPr>
            <a:r>
              <a:rPr lang="en-US" sz="1839" spc="270">
                <a:solidFill>
                  <a:srgbClr val="211F1C"/>
                </a:solidFill>
                <a:latin typeface="Nunito Sans Expanded Semi-Bold"/>
              </a:rPr>
              <a:t>RACHMAT FAJAR (2108107010076)</a:t>
            </a:r>
          </a:p>
        </p:txBody>
      </p:sp>
      <p:sp>
        <p:nvSpPr>
          <p:cNvPr id="14" name="TextBox 14"/>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
        <p:nvSpPr>
          <p:cNvPr id="15" name="TextBox 15"/>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spc="211">
                <a:solidFill>
                  <a:srgbClr val="211F1C"/>
                </a:solidFill>
                <a:latin typeface="Nunito Sans Expanded Semi-Bold"/>
              </a:rPr>
              <a:t>2023</a:t>
            </a:r>
          </a:p>
        </p:txBody>
      </p:sp>
      <p:grpSp>
        <p:nvGrpSpPr>
          <p:cNvPr id="16" name="Group 16"/>
          <p:cNvGrpSpPr/>
          <p:nvPr/>
        </p:nvGrpSpPr>
        <p:grpSpPr>
          <a:xfrm>
            <a:off x="11955201" y="4974561"/>
            <a:ext cx="3904425" cy="1520262"/>
            <a:chOff x="0" y="0"/>
            <a:chExt cx="5205900" cy="2027016"/>
          </a:xfrm>
        </p:grpSpPr>
        <p:sp>
          <p:nvSpPr>
            <p:cNvPr id="17" name="Freeform 17"/>
            <p:cNvSpPr/>
            <p:nvPr/>
          </p:nvSpPr>
          <p:spPr>
            <a:xfrm rot="-646737">
              <a:off x="57404" y="466417"/>
              <a:ext cx="5091093" cy="1094183"/>
            </a:xfrm>
            <a:custGeom>
              <a:avLst/>
              <a:gdLst/>
              <a:ahLst/>
              <a:cxnLst/>
              <a:rect l="l" t="t" r="r" b="b"/>
              <a:pathLst>
                <a:path w="5091093" h="1094183">
                  <a:moveTo>
                    <a:pt x="0" y="0"/>
                  </a:moveTo>
                  <a:lnTo>
                    <a:pt x="5091093" y="0"/>
                  </a:lnTo>
                  <a:lnTo>
                    <a:pt x="5091093" y="1094183"/>
                  </a:lnTo>
                  <a:lnTo>
                    <a:pt x="0" y="1094183"/>
                  </a:lnTo>
                  <a:lnTo>
                    <a:pt x="0" y="0"/>
                  </a:lnTo>
                  <a:close/>
                </a:path>
              </a:pathLst>
            </a:custGeom>
            <a:blipFill>
              <a:blip r:embed="rId13"/>
              <a:stretch>
                <a:fillRect l="-14367" t="-175930" r="-8781" b="-423912"/>
              </a:stretch>
            </a:blipFill>
          </p:spPr>
        </p:sp>
        <p:sp>
          <p:nvSpPr>
            <p:cNvPr id="18" name="TextBox 18"/>
            <p:cNvSpPr txBox="1"/>
            <p:nvPr/>
          </p:nvSpPr>
          <p:spPr>
            <a:xfrm rot="-646737">
              <a:off x="895063" y="659994"/>
              <a:ext cx="3402541" cy="631987"/>
            </a:xfrm>
            <a:prstGeom prst="rect">
              <a:avLst/>
            </a:prstGeom>
          </p:spPr>
          <p:txBody>
            <a:bodyPr lIns="0" tIns="0" rIns="0" bIns="0" rtlCol="0" anchor="t">
              <a:spAutoFit/>
            </a:bodyPr>
            <a:lstStyle/>
            <a:p>
              <a:pPr algn="ctr">
                <a:lnSpc>
                  <a:spcPts val="4072"/>
                </a:lnSpc>
                <a:spcBef>
                  <a:spcPct val="0"/>
                </a:spcBef>
              </a:pPr>
              <a:r>
                <a:rPr lang="en-US" sz="2770" spc="407">
                  <a:solidFill>
                    <a:srgbClr val="FFFFFF"/>
                  </a:solidFill>
                  <a:latin typeface="Courier Prime"/>
                </a:rPr>
                <a:t>LAPORAN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7718910" y="2134127"/>
            <a:ext cx="9759465" cy="6018746"/>
            <a:chOff x="0" y="0"/>
            <a:chExt cx="3113186" cy="1919929"/>
          </a:xfrm>
        </p:grpSpPr>
        <p:sp>
          <p:nvSpPr>
            <p:cNvPr id="7" name="Freeform 7"/>
            <p:cNvSpPr/>
            <p:nvPr/>
          </p:nvSpPr>
          <p:spPr>
            <a:xfrm>
              <a:off x="0" y="0"/>
              <a:ext cx="3113186" cy="1919929"/>
            </a:xfrm>
            <a:custGeom>
              <a:avLst/>
              <a:gdLst/>
              <a:ahLst/>
              <a:cxnLst/>
              <a:rect l="l" t="t" r="r" b="b"/>
              <a:pathLst>
                <a:path w="3113186" h="1919929">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3113186" cy="1958029"/>
            </a:xfrm>
            <a:prstGeom prst="rect">
              <a:avLst/>
            </a:prstGeom>
          </p:spPr>
          <p:txBody>
            <a:bodyPr lIns="50800" tIns="50800" rIns="50800" bIns="50800" rtlCol="0" anchor="ctr"/>
            <a:lstStyle/>
            <a:p>
              <a:pPr algn="ctr">
                <a:lnSpc>
                  <a:spcPts val="2116"/>
                </a:lnSpc>
              </a:pPr>
              <a:endParaRPr/>
            </a:p>
          </p:txBody>
        </p:sp>
      </p:grpSp>
      <p:sp>
        <p:nvSpPr>
          <p:cNvPr id="9" name="Freeform 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940491" y="8964556"/>
            <a:ext cx="2482996" cy="257586"/>
            <a:chOff x="0" y="0"/>
            <a:chExt cx="3310662" cy="343448"/>
          </a:xfrm>
        </p:grpSpPr>
        <p:sp>
          <p:nvSpPr>
            <p:cNvPr id="11" name="Freeform 11"/>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3" name="Freeform 13"/>
          <p:cNvSpPr/>
          <p:nvPr/>
        </p:nvSpPr>
        <p:spPr>
          <a:xfrm>
            <a:off x="9763446" y="2221897"/>
            <a:ext cx="5670394" cy="5843206"/>
          </a:xfrm>
          <a:custGeom>
            <a:avLst/>
            <a:gdLst/>
            <a:ahLst/>
            <a:cxnLst/>
            <a:rect l="l" t="t" r="r" b="b"/>
            <a:pathLst>
              <a:path w="5670394" h="5843206">
                <a:moveTo>
                  <a:pt x="0" y="0"/>
                </a:moveTo>
                <a:lnTo>
                  <a:pt x="5670393" y="0"/>
                </a:lnTo>
                <a:lnTo>
                  <a:pt x="5670393" y="5843206"/>
                </a:lnTo>
                <a:lnTo>
                  <a:pt x="0" y="5843206"/>
                </a:lnTo>
                <a:lnTo>
                  <a:pt x="0" y="0"/>
                </a:lnTo>
                <a:close/>
              </a:path>
            </a:pathLst>
          </a:custGeom>
          <a:blipFill>
            <a:blip r:embed="rId10"/>
            <a:stretch>
              <a:fillRect/>
            </a:stretch>
          </a:blipFill>
        </p:spPr>
      </p:sp>
      <p:sp>
        <p:nvSpPr>
          <p:cNvPr id="14" name="TextBox 14"/>
          <p:cNvSpPr txBox="1"/>
          <p:nvPr/>
        </p:nvSpPr>
        <p:spPr>
          <a:xfrm>
            <a:off x="809625" y="1965968"/>
            <a:ext cx="6351223" cy="1498938"/>
          </a:xfrm>
          <a:prstGeom prst="rect">
            <a:avLst/>
          </a:prstGeom>
        </p:spPr>
        <p:txBody>
          <a:bodyPr lIns="0" tIns="0" rIns="0" bIns="0" rtlCol="0" anchor="t">
            <a:spAutoFit/>
          </a:bodyPr>
          <a:lstStyle/>
          <a:p>
            <a:pPr>
              <a:lnSpc>
                <a:spcPts val="5862"/>
              </a:lnSpc>
            </a:pPr>
            <a:r>
              <a:rPr lang="en-US" sz="5804">
                <a:solidFill>
                  <a:srgbClr val="211F1C"/>
                </a:solidFill>
                <a:latin typeface="Anton"/>
              </a:rPr>
              <a:t>JUMLAH TOTAL HIDDEN NODE PER LAYER </a:t>
            </a:r>
          </a:p>
        </p:txBody>
      </p:sp>
      <p:sp>
        <p:nvSpPr>
          <p:cNvPr id="15" name="TextBox 15"/>
          <p:cNvSpPr txBox="1"/>
          <p:nvPr/>
        </p:nvSpPr>
        <p:spPr>
          <a:xfrm>
            <a:off x="809625" y="3794996"/>
            <a:ext cx="6066488" cy="2578761"/>
          </a:xfrm>
          <a:prstGeom prst="rect">
            <a:avLst/>
          </a:prstGeom>
        </p:spPr>
        <p:txBody>
          <a:bodyPr lIns="0" tIns="0" rIns="0" bIns="0" rtlCol="0" anchor="t">
            <a:spAutoFit/>
          </a:bodyPr>
          <a:lstStyle/>
          <a:p>
            <a:pPr>
              <a:lnSpc>
                <a:spcPts val="2557"/>
              </a:lnSpc>
            </a:pPr>
            <a:r>
              <a:rPr lang="en-US" sz="1739">
                <a:solidFill>
                  <a:srgbClr val="211F1C"/>
                </a:solidFill>
                <a:latin typeface="Roboto Mono"/>
              </a:rPr>
              <a:t>Jumlah total hidden node per layer yaitu dari :</a:t>
            </a:r>
          </a:p>
          <a:p>
            <a:pPr>
              <a:lnSpc>
                <a:spcPts val="2557"/>
              </a:lnSpc>
            </a:pPr>
            <a:endParaRPr lang="en-US" sz="1739">
              <a:solidFill>
                <a:srgbClr val="211F1C"/>
              </a:solidFill>
              <a:latin typeface="Roboto Mono"/>
            </a:endParaRPr>
          </a:p>
          <a:p>
            <a:pPr>
              <a:lnSpc>
                <a:spcPts val="2557"/>
              </a:lnSpc>
            </a:pPr>
            <a:r>
              <a:rPr lang="en-US" sz="1739">
                <a:solidFill>
                  <a:srgbClr val="211F1C"/>
                </a:solidFill>
                <a:latin typeface="Roboto Mono"/>
              </a:rPr>
              <a:t>32 + 32 + 64 +64 + 128 + 128 + 128 + 128 +</a:t>
            </a:r>
          </a:p>
          <a:p>
            <a:pPr>
              <a:lnSpc>
                <a:spcPts val="2557"/>
              </a:lnSpc>
            </a:pPr>
            <a:r>
              <a:rPr lang="en-US" sz="1739">
                <a:solidFill>
                  <a:srgbClr val="211F1C"/>
                </a:solidFill>
                <a:latin typeface="Roboto Mono"/>
              </a:rPr>
              <a:t>= 704</a:t>
            </a:r>
          </a:p>
          <a:p>
            <a:pPr>
              <a:lnSpc>
                <a:spcPts val="2557"/>
              </a:lnSpc>
            </a:pPr>
            <a:endParaRPr lang="en-US" sz="1739">
              <a:solidFill>
                <a:srgbClr val="211F1C"/>
              </a:solidFill>
              <a:latin typeface="Roboto Mono"/>
            </a:endParaRPr>
          </a:p>
          <a:p>
            <a:pPr marL="0" lvl="0" indent="0" algn="l">
              <a:lnSpc>
                <a:spcPts val="2557"/>
              </a:lnSpc>
              <a:spcBef>
                <a:spcPct val="0"/>
              </a:spcBef>
            </a:pPr>
            <a:r>
              <a:rPr lang="en-US" sz="1739">
                <a:solidFill>
                  <a:srgbClr val="211F1C"/>
                </a:solidFill>
                <a:latin typeface="Roboto Mono"/>
              </a:rPr>
              <a:t>Jadi total hidden node per layer yaitu sebesar 704.</a:t>
            </a:r>
          </a:p>
        </p:txBody>
      </p:sp>
      <p:sp>
        <p:nvSpPr>
          <p:cNvPr id="16" name="TextBox 16"/>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7718910" y="2134127"/>
            <a:ext cx="9759465" cy="6018746"/>
            <a:chOff x="0" y="0"/>
            <a:chExt cx="3113186" cy="1919929"/>
          </a:xfrm>
        </p:grpSpPr>
        <p:sp>
          <p:nvSpPr>
            <p:cNvPr id="7" name="Freeform 7"/>
            <p:cNvSpPr/>
            <p:nvPr/>
          </p:nvSpPr>
          <p:spPr>
            <a:xfrm>
              <a:off x="0" y="0"/>
              <a:ext cx="3113186" cy="1919929"/>
            </a:xfrm>
            <a:custGeom>
              <a:avLst/>
              <a:gdLst/>
              <a:ahLst/>
              <a:cxnLst/>
              <a:rect l="l" t="t" r="r" b="b"/>
              <a:pathLst>
                <a:path w="3113186" h="1919929">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3113186" cy="1958029"/>
            </a:xfrm>
            <a:prstGeom prst="rect">
              <a:avLst/>
            </a:prstGeom>
          </p:spPr>
          <p:txBody>
            <a:bodyPr lIns="50800" tIns="50800" rIns="50800" bIns="50800" rtlCol="0" anchor="ctr"/>
            <a:lstStyle/>
            <a:p>
              <a:pPr algn="ctr">
                <a:lnSpc>
                  <a:spcPts val="2116"/>
                </a:lnSpc>
              </a:pPr>
              <a:endParaRPr/>
            </a:p>
          </p:txBody>
        </p:sp>
      </p:grpSp>
      <p:sp>
        <p:nvSpPr>
          <p:cNvPr id="9" name="Freeform 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940491" y="8964556"/>
            <a:ext cx="2482996" cy="257586"/>
            <a:chOff x="0" y="0"/>
            <a:chExt cx="3310662" cy="343448"/>
          </a:xfrm>
        </p:grpSpPr>
        <p:sp>
          <p:nvSpPr>
            <p:cNvPr id="11" name="Freeform 11"/>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3" name="Freeform 13"/>
          <p:cNvSpPr/>
          <p:nvPr/>
        </p:nvSpPr>
        <p:spPr>
          <a:xfrm>
            <a:off x="7934553" y="4210682"/>
            <a:ext cx="9328179" cy="1865636"/>
          </a:xfrm>
          <a:custGeom>
            <a:avLst/>
            <a:gdLst/>
            <a:ahLst/>
            <a:cxnLst/>
            <a:rect l="l" t="t" r="r" b="b"/>
            <a:pathLst>
              <a:path w="9328179" h="1865636">
                <a:moveTo>
                  <a:pt x="0" y="0"/>
                </a:moveTo>
                <a:lnTo>
                  <a:pt x="9328179" y="0"/>
                </a:lnTo>
                <a:lnTo>
                  <a:pt x="9328179" y="1865636"/>
                </a:lnTo>
                <a:lnTo>
                  <a:pt x="0" y="1865636"/>
                </a:lnTo>
                <a:lnTo>
                  <a:pt x="0" y="0"/>
                </a:lnTo>
                <a:close/>
              </a:path>
            </a:pathLst>
          </a:custGeom>
          <a:blipFill>
            <a:blip r:embed="rId10"/>
            <a:stretch>
              <a:fillRect/>
            </a:stretch>
          </a:blipFill>
        </p:spPr>
      </p:sp>
      <p:sp>
        <p:nvSpPr>
          <p:cNvPr id="14" name="TextBox 14"/>
          <p:cNvSpPr txBox="1"/>
          <p:nvPr/>
        </p:nvSpPr>
        <p:spPr>
          <a:xfrm>
            <a:off x="809625" y="2336197"/>
            <a:ext cx="6763948" cy="1603771"/>
          </a:xfrm>
          <a:prstGeom prst="rect">
            <a:avLst/>
          </a:prstGeom>
        </p:spPr>
        <p:txBody>
          <a:bodyPr lIns="0" tIns="0" rIns="0" bIns="0" rtlCol="0" anchor="t">
            <a:spAutoFit/>
          </a:bodyPr>
          <a:lstStyle/>
          <a:p>
            <a:pPr>
              <a:lnSpc>
                <a:spcPts val="6243"/>
              </a:lnSpc>
            </a:pPr>
            <a:r>
              <a:rPr lang="en-US" sz="6181">
                <a:solidFill>
                  <a:srgbClr val="211F1C"/>
                </a:solidFill>
                <a:latin typeface="Anton"/>
              </a:rPr>
              <a:t>JUMLAH TOTAL BOBOT (WEIGHT) </a:t>
            </a:r>
          </a:p>
        </p:txBody>
      </p:sp>
      <p:sp>
        <p:nvSpPr>
          <p:cNvPr id="15" name="TextBox 15"/>
          <p:cNvSpPr txBox="1"/>
          <p:nvPr/>
        </p:nvSpPr>
        <p:spPr>
          <a:xfrm>
            <a:off x="809625" y="4169564"/>
            <a:ext cx="6066488" cy="193106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rPr>
              <a:t>Jumlah total bobot dapat dilihat dari model summary. Berdasarkan dari model summary jumlah bobotnya sebesar 3453121. Termasuk semua layer dari layer konvolusional, lapisan max pooling, lapisan flatten, dan lapisan dense.</a:t>
            </a:r>
          </a:p>
        </p:txBody>
      </p:sp>
      <p:sp>
        <p:nvSpPr>
          <p:cNvPr id="16" name="TextBox 16"/>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3519790" y="4109190"/>
            <a:ext cx="11248419" cy="1562998"/>
          </a:xfrm>
          <a:prstGeom prst="rect">
            <a:avLst/>
          </a:prstGeom>
        </p:spPr>
        <p:txBody>
          <a:bodyPr lIns="0" tIns="0" rIns="0" bIns="0" rtlCol="0" anchor="t">
            <a:spAutoFit/>
          </a:bodyPr>
          <a:lstStyle/>
          <a:p>
            <a:pPr marL="0" lvl="0" indent="0" algn="ctr">
              <a:lnSpc>
                <a:spcPts val="11748"/>
              </a:lnSpc>
              <a:spcBef>
                <a:spcPct val="0"/>
              </a:spcBef>
            </a:pPr>
            <a:r>
              <a:rPr lang="en-US" sz="11632" u="none" strike="noStrike">
                <a:solidFill>
                  <a:srgbClr val="211F1C"/>
                </a:solidFill>
                <a:latin typeface="Anton"/>
              </a:rPr>
              <a:t>THANK YOU</a:t>
            </a:r>
          </a:p>
        </p:txBody>
      </p:sp>
      <p:sp>
        <p:nvSpPr>
          <p:cNvPr id="6" name="Freeform 6"/>
          <p:cNvSpPr/>
          <p:nvPr/>
        </p:nvSpPr>
        <p:spPr>
          <a:xfrm>
            <a:off x="8282303" y="2236423"/>
            <a:ext cx="1723393" cy="1472718"/>
          </a:xfrm>
          <a:custGeom>
            <a:avLst/>
            <a:gdLst/>
            <a:ahLst/>
            <a:cxnLst/>
            <a:rect l="l" t="t" r="r" b="b"/>
            <a:pathLst>
              <a:path w="1723393" h="1472718">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u="none" strike="noStrike" spc="211">
                <a:solidFill>
                  <a:srgbClr val="211F1C"/>
                </a:solidFill>
                <a:latin typeface="Nunito Sans Expanded Semi-Bold"/>
              </a:rPr>
              <a:t>@KECERDASAN ARTIFISIAL</a:t>
            </a:r>
          </a:p>
        </p:txBody>
      </p:sp>
      <p:sp>
        <p:nvSpPr>
          <p:cNvPr id="9" name="TextBox 9"/>
          <p:cNvSpPr txBox="1"/>
          <p:nvPr/>
        </p:nvSpPr>
        <p:spPr>
          <a:xfrm>
            <a:off x="14240878" y="773278"/>
            <a:ext cx="3237497" cy="255422"/>
          </a:xfrm>
          <a:prstGeom prst="rect">
            <a:avLst/>
          </a:prstGeom>
        </p:spPr>
        <p:txBody>
          <a:bodyPr lIns="0" tIns="0" rIns="0" bIns="0" rtlCol="0" anchor="t">
            <a:spAutoFit/>
          </a:bodyPr>
          <a:lstStyle/>
          <a:p>
            <a:pPr marL="0" lvl="0" indent="0" algn="r">
              <a:lnSpc>
                <a:spcPts val="2116"/>
              </a:lnSpc>
              <a:spcBef>
                <a:spcPct val="0"/>
              </a:spcBef>
            </a:pPr>
            <a:r>
              <a:rPr lang="en-US" sz="1439" spc="211">
                <a:solidFill>
                  <a:srgbClr val="211F1C"/>
                </a:solidFill>
                <a:latin typeface="Nunito Sans Expanded Semi-Bold"/>
              </a:rPr>
              <a:t>2023</a:t>
            </a:r>
          </a:p>
        </p:txBody>
      </p:sp>
      <p:sp>
        <p:nvSpPr>
          <p:cNvPr id="10" name="Freeform 10"/>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645969" y="9215776"/>
            <a:ext cx="2482996" cy="257586"/>
            <a:chOff x="0" y="0"/>
            <a:chExt cx="3310662" cy="343448"/>
          </a:xfrm>
        </p:grpSpPr>
        <p:sp>
          <p:nvSpPr>
            <p:cNvPr id="13" name="Freeform 13"/>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991530" y="2652332"/>
            <a:ext cx="6667500" cy="874356"/>
            <a:chOff x="0" y="0"/>
            <a:chExt cx="2126876" cy="278912"/>
          </a:xfrm>
        </p:grpSpPr>
        <p:sp>
          <p:nvSpPr>
            <p:cNvPr id="7" name="Freeform 7"/>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JENIS KASUS</a:t>
              </a:r>
            </a:p>
          </p:txBody>
        </p:sp>
      </p:grpSp>
      <p:grpSp>
        <p:nvGrpSpPr>
          <p:cNvPr id="9" name="Group 9"/>
          <p:cNvGrpSpPr/>
          <p:nvPr/>
        </p:nvGrpSpPr>
        <p:grpSpPr>
          <a:xfrm>
            <a:off x="809625" y="2652332"/>
            <a:ext cx="897095" cy="874356"/>
            <a:chOff x="0" y="0"/>
            <a:chExt cx="286166" cy="278912"/>
          </a:xfrm>
        </p:grpSpPr>
        <p:sp>
          <p:nvSpPr>
            <p:cNvPr id="10" name="Freeform 1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1" name="TextBox 1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a:t>
              </a:r>
            </a:p>
          </p:txBody>
        </p:sp>
      </p:grpSp>
      <p:grpSp>
        <p:nvGrpSpPr>
          <p:cNvPr id="12" name="Group 12"/>
          <p:cNvGrpSpPr/>
          <p:nvPr/>
        </p:nvGrpSpPr>
        <p:grpSpPr>
          <a:xfrm>
            <a:off x="1991530" y="3745763"/>
            <a:ext cx="6667500" cy="874356"/>
            <a:chOff x="0" y="0"/>
            <a:chExt cx="2126876" cy="278912"/>
          </a:xfrm>
        </p:grpSpPr>
        <p:sp>
          <p:nvSpPr>
            <p:cNvPr id="13" name="Freeform 1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4" name="TextBox 1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DATASET YANG DIGUNAKAN</a:t>
              </a:r>
            </a:p>
          </p:txBody>
        </p:sp>
      </p:grpSp>
      <p:grpSp>
        <p:nvGrpSpPr>
          <p:cNvPr id="15" name="Group 15"/>
          <p:cNvGrpSpPr/>
          <p:nvPr/>
        </p:nvGrpSpPr>
        <p:grpSpPr>
          <a:xfrm>
            <a:off x="809625" y="3745763"/>
            <a:ext cx="897095" cy="874356"/>
            <a:chOff x="0" y="0"/>
            <a:chExt cx="286166" cy="278912"/>
          </a:xfrm>
        </p:grpSpPr>
        <p:sp>
          <p:nvSpPr>
            <p:cNvPr id="16" name="Freeform 1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7" name="TextBox 1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8" name="Group 18"/>
          <p:cNvGrpSpPr/>
          <p:nvPr/>
        </p:nvGrpSpPr>
        <p:grpSpPr>
          <a:xfrm>
            <a:off x="1991530" y="4946819"/>
            <a:ext cx="6667500" cy="874356"/>
            <a:chOff x="0" y="0"/>
            <a:chExt cx="2126876" cy="278912"/>
          </a:xfrm>
        </p:grpSpPr>
        <p:sp>
          <p:nvSpPr>
            <p:cNvPr id="19" name="Freeform 1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0" name="TextBox 20"/>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JUMLAH FITUR</a:t>
              </a:r>
            </a:p>
          </p:txBody>
        </p:sp>
      </p:grpSp>
      <p:grpSp>
        <p:nvGrpSpPr>
          <p:cNvPr id="21" name="Group 21"/>
          <p:cNvGrpSpPr/>
          <p:nvPr/>
        </p:nvGrpSpPr>
        <p:grpSpPr>
          <a:xfrm>
            <a:off x="809625" y="4946819"/>
            <a:ext cx="897095" cy="874356"/>
            <a:chOff x="0" y="0"/>
            <a:chExt cx="286166" cy="278912"/>
          </a:xfrm>
        </p:grpSpPr>
        <p:sp>
          <p:nvSpPr>
            <p:cNvPr id="22" name="Freeform 2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3" name="TextBox 2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24" name="Group 24"/>
          <p:cNvGrpSpPr/>
          <p:nvPr/>
        </p:nvGrpSpPr>
        <p:grpSpPr>
          <a:xfrm>
            <a:off x="1991530" y="6147876"/>
            <a:ext cx="6667500" cy="874356"/>
            <a:chOff x="0" y="0"/>
            <a:chExt cx="2126876" cy="278912"/>
          </a:xfrm>
        </p:grpSpPr>
        <p:sp>
          <p:nvSpPr>
            <p:cNvPr id="25" name="Freeform 2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6" name="TextBox 2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JUMLAH LABEL</a:t>
              </a:r>
            </a:p>
          </p:txBody>
        </p:sp>
      </p:grpSp>
      <p:grpSp>
        <p:nvGrpSpPr>
          <p:cNvPr id="27" name="Group 27"/>
          <p:cNvGrpSpPr/>
          <p:nvPr/>
        </p:nvGrpSpPr>
        <p:grpSpPr>
          <a:xfrm>
            <a:off x="809625" y="6147876"/>
            <a:ext cx="897095" cy="874356"/>
            <a:chOff x="0" y="0"/>
            <a:chExt cx="286166" cy="278912"/>
          </a:xfrm>
        </p:grpSpPr>
        <p:sp>
          <p:nvSpPr>
            <p:cNvPr id="28" name="Freeform 2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9" name="TextBox 2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30" name="Group 30"/>
          <p:cNvGrpSpPr/>
          <p:nvPr/>
        </p:nvGrpSpPr>
        <p:grpSpPr>
          <a:xfrm>
            <a:off x="9628030" y="2652332"/>
            <a:ext cx="897095" cy="874356"/>
            <a:chOff x="0" y="0"/>
            <a:chExt cx="286166" cy="278912"/>
          </a:xfrm>
        </p:grpSpPr>
        <p:sp>
          <p:nvSpPr>
            <p:cNvPr id="31" name="Freeform 3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2" name="TextBox 3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3" name="Group 33"/>
          <p:cNvGrpSpPr/>
          <p:nvPr/>
        </p:nvGrpSpPr>
        <p:grpSpPr>
          <a:xfrm>
            <a:off x="10810875" y="2652332"/>
            <a:ext cx="6667500" cy="874356"/>
            <a:chOff x="0" y="0"/>
            <a:chExt cx="2126876" cy="278912"/>
          </a:xfrm>
        </p:grpSpPr>
        <p:sp>
          <p:nvSpPr>
            <p:cNvPr id="34" name="Freeform 3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35" name="TextBox 3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JENIS OPTIMASI </a:t>
              </a:r>
            </a:p>
          </p:txBody>
        </p:sp>
      </p:grpSp>
      <p:grpSp>
        <p:nvGrpSpPr>
          <p:cNvPr id="36" name="Group 36"/>
          <p:cNvGrpSpPr/>
          <p:nvPr/>
        </p:nvGrpSpPr>
        <p:grpSpPr>
          <a:xfrm>
            <a:off x="9628970" y="3745763"/>
            <a:ext cx="897095" cy="874356"/>
            <a:chOff x="0" y="0"/>
            <a:chExt cx="286166" cy="278912"/>
          </a:xfrm>
        </p:grpSpPr>
        <p:sp>
          <p:nvSpPr>
            <p:cNvPr id="37" name="Freeform 3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8" name="TextBox 3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39" name="Group 39"/>
          <p:cNvGrpSpPr/>
          <p:nvPr/>
        </p:nvGrpSpPr>
        <p:grpSpPr>
          <a:xfrm>
            <a:off x="10811815" y="3745763"/>
            <a:ext cx="6667500" cy="874356"/>
            <a:chOff x="0" y="0"/>
            <a:chExt cx="2126876" cy="278912"/>
          </a:xfrm>
        </p:grpSpPr>
        <p:sp>
          <p:nvSpPr>
            <p:cNvPr id="40" name="Freeform 40"/>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1" name="TextBox 41"/>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a:solidFill>
                    <a:srgbClr val="000000"/>
                  </a:solidFill>
                  <a:latin typeface="Nunito Sans Expanded Medium"/>
                </a:rPr>
                <a:t>JENIS FUNGSI AKTIVASI YANG DIGUNAKAN</a:t>
              </a:r>
            </a:p>
          </p:txBody>
        </p:sp>
      </p:grpSp>
      <p:grpSp>
        <p:nvGrpSpPr>
          <p:cNvPr id="42" name="Group 42"/>
          <p:cNvGrpSpPr/>
          <p:nvPr/>
        </p:nvGrpSpPr>
        <p:grpSpPr>
          <a:xfrm>
            <a:off x="9628970" y="4946819"/>
            <a:ext cx="897095" cy="874356"/>
            <a:chOff x="0" y="0"/>
            <a:chExt cx="286166" cy="278912"/>
          </a:xfrm>
        </p:grpSpPr>
        <p:sp>
          <p:nvSpPr>
            <p:cNvPr id="43" name="Freeform 43"/>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44" name="TextBox 44"/>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8</a:t>
              </a:r>
            </a:p>
          </p:txBody>
        </p:sp>
      </p:grpSp>
      <p:grpSp>
        <p:nvGrpSpPr>
          <p:cNvPr id="45" name="Group 45"/>
          <p:cNvGrpSpPr/>
          <p:nvPr/>
        </p:nvGrpSpPr>
        <p:grpSpPr>
          <a:xfrm>
            <a:off x="10811815" y="4946819"/>
            <a:ext cx="6667500" cy="874356"/>
            <a:chOff x="0" y="0"/>
            <a:chExt cx="2126876" cy="278912"/>
          </a:xfrm>
        </p:grpSpPr>
        <p:sp>
          <p:nvSpPr>
            <p:cNvPr id="46" name="Freeform 4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7" name="TextBox 4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JUMLAH HIDDEN LAYER</a:t>
              </a:r>
            </a:p>
          </p:txBody>
        </p:sp>
      </p:grpSp>
      <p:grpSp>
        <p:nvGrpSpPr>
          <p:cNvPr id="48" name="Group 48"/>
          <p:cNvGrpSpPr/>
          <p:nvPr/>
        </p:nvGrpSpPr>
        <p:grpSpPr>
          <a:xfrm>
            <a:off x="9628030" y="6145025"/>
            <a:ext cx="897095" cy="874356"/>
            <a:chOff x="0" y="0"/>
            <a:chExt cx="286166" cy="278912"/>
          </a:xfrm>
        </p:grpSpPr>
        <p:sp>
          <p:nvSpPr>
            <p:cNvPr id="49" name="Freeform 4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50" name="TextBox 5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9</a:t>
              </a:r>
            </a:p>
          </p:txBody>
        </p:sp>
      </p:grpSp>
      <p:grpSp>
        <p:nvGrpSpPr>
          <p:cNvPr id="51" name="Group 51"/>
          <p:cNvGrpSpPr/>
          <p:nvPr/>
        </p:nvGrpSpPr>
        <p:grpSpPr>
          <a:xfrm>
            <a:off x="10810875" y="6145025"/>
            <a:ext cx="6667500" cy="874356"/>
            <a:chOff x="0" y="0"/>
            <a:chExt cx="2126876" cy="278912"/>
          </a:xfrm>
        </p:grpSpPr>
        <p:sp>
          <p:nvSpPr>
            <p:cNvPr id="52" name="Freeform 5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53" name="TextBox 5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JUMLAH TOTAL HIDDEN NODE PER LAYER</a:t>
              </a:r>
            </a:p>
          </p:txBody>
        </p:sp>
      </p:grpSp>
      <p:sp>
        <p:nvSpPr>
          <p:cNvPr id="54" name="Freeform 54"/>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5" name="TextBox 55"/>
          <p:cNvSpPr txBox="1"/>
          <p:nvPr/>
        </p:nvSpPr>
        <p:spPr>
          <a:xfrm>
            <a:off x="809625" y="1400251"/>
            <a:ext cx="11890034" cy="1126425"/>
          </a:xfrm>
          <a:prstGeom prst="rect">
            <a:avLst/>
          </a:prstGeom>
        </p:spPr>
        <p:txBody>
          <a:bodyPr lIns="0" tIns="0" rIns="0" bIns="0" rtlCol="0" anchor="t">
            <a:spAutoFit/>
          </a:bodyPr>
          <a:lstStyle/>
          <a:p>
            <a:pPr marL="0" lvl="0" indent="0">
              <a:lnSpc>
                <a:spcPts val="8475"/>
              </a:lnSpc>
              <a:spcBef>
                <a:spcPct val="0"/>
              </a:spcBef>
            </a:pPr>
            <a:r>
              <a:rPr lang="en-US" sz="8392">
                <a:solidFill>
                  <a:srgbClr val="211F1C"/>
                </a:solidFill>
                <a:latin typeface="Anton"/>
              </a:rPr>
              <a:t>TABLE OF CONTENT</a:t>
            </a:r>
          </a:p>
        </p:txBody>
      </p:sp>
      <p:sp>
        <p:nvSpPr>
          <p:cNvPr id="56" name="TextBox 56"/>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grpSp>
        <p:nvGrpSpPr>
          <p:cNvPr id="57" name="Group 57"/>
          <p:cNvGrpSpPr/>
          <p:nvPr/>
        </p:nvGrpSpPr>
        <p:grpSpPr>
          <a:xfrm>
            <a:off x="1991530" y="7241307"/>
            <a:ext cx="6667500" cy="874356"/>
            <a:chOff x="0" y="0"/>
            <a:chExt cx="2126876" cy="278912"/>
          </a:xfrm>
        </p:grpSpPr>
        <p:sp>
          <p:nvSpPr>
            <p:cNvPr id="58" name="Freeform 58"/>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59" name="TextBox 59"/>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JENIS JARINGAN SARAF TIRUAN YANG DIGUNAKAN</a:t>
              </a:r>
            </a:p>
          </p:txBody>
        </p:sp>
      </p:grpSp>
      <p:grpSp>
        <p:nvGrpSpPr>
          <p:cNvPr id="60" name="Group 60"/>
          <p:cNvGrpSpPr/>
          <p:nvPr/>
        </p:nvGrpSpPr>
        <p:grpSpPr>
          <a:xfrm>
            <a:off x="809625" y="7241307"/>
            <a:ext cx="897095" cy="874356"/>
            <a:chOff x="0" y="0"/>
            <a:chExt cx="286166" cy="278912"/>
          </a:xfrm>
        </p:grpSpPr>
        <p:sp>
          <p:nvSpPr>
            <p:cNvPr id="61" name="Freeform 6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62" name="TextBox 6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63" name="Group 63"/>
          <p:cNvGrpSpPr/>
          <p:nvPr/>
        </p:nvGrpSpPr>
        <p:grpSpPr>
          <a:xfrm>
            <a:off x="10811815" y="7238456"/>
            <a:ext cx="6667500" cy="874356"/>
            <a:chOff x="0" y="0"/>
            <a:chExt cx="2126876" cy="278912"/>
          </a:xfrm>
        </p:grpSpPr>
        <p:sp>
          <p:nvSpPr>
            <p:cNvPr id="64" name="Freeform 6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65" name="TextBox 6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JUMLAH TOTAL BOBOT (WEIGHT)</a:t>
              </a:r>
            </a:p>
          </p:txBody>
        </p:sp>
      </p:grpSp>
      <p:grpSp>
        <p:nvGrpSpPr>
          <p:cNvPr id="66" name="Group 66"/>
          <p:cNvGrpSpPr/>
          <p:nvPr/>
        </p:nvGrpSpPr>
        <p:grpSpPr>
          <a:xfrm>
            <a:off x="9629910" y="7238456"/>
            <a:ext cx="897095" cy="874356"/>
            <a:chOff x="0" y="0"/>
            <a:chExt cx="286166" cy="278912"/>
          </a:xfrm>
        </p:grpSpPr>
        <p:sp>
          <p:nvSpPr>
            <p:cNvPr id="67" name="Freeform 6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68" name="TextBox 6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10</a:t>
              </a:r>
            </a:p>
          </p:txBody>
        </p:sp>
      </p:grpSp>
      <p:grpSp>
        <p:nvGrpSpPr>
          <p:cNvPr id="69" name="Group 69"/>
          <p:cNvGrpSpPr/>
          <p:nvPr/>
        </p:nvGrpSpPr>
        <p:grpSpPr>
          <a:xfrm>
            <a:off x="809625" y="9130637"/>
            <a:ext cx="2482996" cy="257586"/>
            <a:chOff x="0" y="0"/>
            <a:chExt cx="3310662" cy="343448"/>
          </a:xfrm>
        </p:grpSpPr>
        <p:sp>
          <p:nvSpPr>
            <p:cNvPr id="70" name="Freeform 70"/>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1" name="Freeform 71"/>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3706355" y="3766933"/>
            <a:ext cx="4993936" cy="4791729"/>
            <a:chOff x="0" y="0"/>
            <a:chExt cx="1315275" cy="1262019"/>
          </a:xfrm>
        </p:grpSpPr>
        <p:sp>
          <p:nvSpPr>
            <p:cNvPr id="7" name="Freeform 7"/>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grpSp>
        <p:nvGrpSpPr>
          <p:cNvPr id="9" name="Group 9"/>
          <p:cNvGrpSpPr/>
          <p:nvPr/>
        </p:nvGrpSpPr>
        <p:grpSpPr>
          <a:xfrm>
            <a:off x="9543762" y="3766933"/>
            <a:ext cx="4993936" cy="4791729"/>
            <a:chOff x="0" y="0"/>
            <a:chExt cx="1315275" cy="1262019"/>
          </a:xfrm>
        </p:grpSpPr>
        <p:sp>
          <p:nvSpPr>
            <p:cNvPr id="10" name="Freeform 10"/>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id="11" name="TextBox 11"/>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12" name="Freeform 12"/>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008440" y="9130637"/>
            <a:ext cx="2482996" cy="257586"/>
            <a:chOff x="0" y="0"/>
            <a:chExt cx="3310662" cy="343448"/>
          </a:xfrm>
        </p:grpSpPr>
        <p:sp>
          <p:nvSpPr>
            <p:cNvPr id="14" name="Freeform 14"/>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6" name="Freeform 16"/>
          <p:cNvSpPr/>
          <p:nvPr/>
        </p:nvSpPr>
        <p:spPr>
          <a:xfrm>
            <a:off x="5303234" y="4016012"/>
            <a:ext cx="1912996" cy="2051470"/>
          </a:xfrm>
          <a:custGeom>
            <a:avLst/>
            <a:gdLst/>
            <a:ahLst/>
            <a:cxnLst/>
            <a:rect l="l" t="t" r="r" b="b"/>
            <a:pathLst>
              <a:path w="1912996" h="2051470">
                <a:moveTo>
                  <a:pt x="0" y="0"/>
                </a:moveTo>
                <a:lnTo>
                  <a:pt x="1912996" y="0"/>
                </a:lnTo>
                <a:lnTo>
                  <a:pt x="1912996" y="2051470"/>
                </a:lnTo>
                <a:lnTo>
                  <a:pt x="0" y="2051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1061767" y="3895027"/>
            <a:ext cx="1957925" cy="2172455"/>
          </a:xfrm>
          <a:custGeom>
            <a:avLst/>
            <a:gdLst/>
            <a:ahLst/>
            <a:cxnLst/>
            <a:rect l="l" t="t" r="r" b="b"/>
            <a:pathLst>
              <a:path w="1957925" h="2172455">
                <a:moveTo>
                  <a:pt x="0" y="0"/>
                </a:moveTo>
                <a:lnTo>
                  <a:pt x="1957925" y="0"/>
                </a:lnTo>
                <a:lnTo>
                  <a:pt x="1957925" y="2172455"/>
                </a:lnTo>
                <a:lnTo>
                  <a:pt x="0" y="21724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4813466" y="6347166"/>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TOMAT</a:t>
            </a:r>
          </a:p>
        </p:txBody>
      </p:sp>
      <p:sp>
        <p:nvSpPr>
          <p:cNvPr id="19" name="TextBox 19"/>
          <p:cNvSpPr txBox="1"/>
          <p:nvPr/>
        </p:nvSpPr>
        <p:spPr>
          <a:xfrm>
            <a:off x="4074854" y="6788668"/>
            <a:ext cx="4256939" cy="16072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rPr>
              <a:t>Tomat merupakan tumbuhan yang pertama kali ditemukan di Amerika Selatan, nasih berkerabat dengan terung, kentang dan paprika.</a:t>
            </a:r>
          </a:p>
        </p:txBody>
      </p:sp>
      <p:sp>
        <p:nvSpPr>
          <p:cNvPr id="20" name="TextBox 20"/>
          <p:cNvSpPr txBox="1"/>
          <p:nvPr/>
        </p:nvSpPr>
        <p:spPr>
          <a:xfrm>
            <a:off x="10650873" y="6347166"/>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APEL</a:t>
            </a:r>
          </a:p>
        </p:txBody>
      </p:sp>
      <p:sp>
        <p:nvSpPr>
          <p:cNvPr id="21" name="TextBox 21"/>
          <p:cNvSpPr txBox="1"/>
          <p:nvPr/>
        </p:nvSpPr>
        <p:spPr>
          <a:xfrm>
            <a:off x="9912260" y="6788668"/>
            <a:ext cx="4256939" cy="9595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rPr>
              <a:t>Apel merupakan jenis buah-buahan, atau buah yang dihasilkan dari pohon apel.</a:t>
            </a:r>
          </a:p>
        </p:txBody>
      </p:sp>
      <p:sp>
        <p:nvSpPr>
          <p:cNvPr id="22" name="TextBox 22"/>
          <p:cNvSpPr txBox="1"/>
          <p:nvPr/>
        </p:nvSpPr>
        <p:spPr>
          <a:xfrm>
            <a:off x="3750302" y="2646696"/>
            <a:ext cx="10787396" cy="635661"/>
          </a:xfrm>
          <a:prstGeom prst="rect">
            <a:avLst/>
          </a:prstGeom>
        </p:spPr>
        <p:txBody>
          <a:bodyPr lIns="0" tIns="0" rIns="0" bIns="0" rtlCol="0" anchor="t">
            <a:spAutoFit/>
          </a:bodyPr>
          <a:lstStyle/>
          <a:p>
            <a:pPr algn="ctr">
              <a:lnSpc>
                <a:spcPts val="2557"/>
              </a:lnSpc>
            </a:pPr>
            <a:r>
              <a:rPr lang="en-US" sz="1739">
                <a:solidFill>
                  <a:srgbClr val="211F1C"/>
                </a:solidFill>
                <a:latin typeface="Roboto Mono"/>
              </a:rPr>
              <a:t>Jenis kasus yang saya gunakan pada project ini </a:t>
            </a:r>
          </a:p>
          <a:p>
            <a:pPr marL="0" lvl="0" indent="0" algn="ctr">
              <a:lnSpc>
                <a:spcPts val="2557"/>
              </a:lnSpc>
              <a:spcBef>
                <a:spcPct val="0"/>
              </a:spcBef>
            </a:pPr>
            <a:r>
              <a:rPr lang="en-US" sz="1739">
                <a:solidFill>
                  <a:srgbClr val="211F1C"/>
                </a:solidFill>
                <a:latin typeface="Roboto Mono"/>
              </a:rPr>
              <a:t>yaitu mengklasifikasi gambar buah antara tomat dengan apel</a:t>
            </a:r>
          </a:p>
        </p:txBody>
      </p:sp>
      <p:sp>
        <p:nvSpPr>
          <p:cNvPr id="23" name="TextBox 23"/>
          <p:cNvSpPr txBox="1"/>
          <p:nvPr/>
        </p:nvSpPr>
        <p:spPr>
          <a:xfrm>
            <a:off x="2144165" y="137485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JENIS KASUS</a:t>
            </a:r>
          </a:p>
        </p:txBody>
      </p:sp>
      <p:sp>
        <p:nvSpPr>
          <p:cNvPr id="24" name="TextBox 24"/>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809625" y="1643928"/>
            <a:ext cx="3177049" cy="3174058"/>
            <a:chOff x="0" y="0"/>
            <a:chExt cx="1728779" cy="1727151"/>
          </a:xfrm>
        </p:grpSpPr>
        <p:sp>
          <p:nvSpPr>
            <p:cNvPr id="7" name="Freeform 7"/>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8" name="TextBox 8"/>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9" name="Group 9"/>
          <p:cNvGrpSpPr/>
          <p:nvPr/>
        </p:nvGrpSpPr>
        <p:grpSpPr>
          <a:xfrm>
            <a:off x="809625" y="5241360"/>
            <a:ext cx="3177049" cy="3174058"/>
            <a:chOff x="0" y="0"/>
            <a:chExt cx="1728779" cy="1727151"/>
          </a:xfrm>
        </p:grpSpPr>
        <p:sp>
          <p:nvSpPr>
            <p:cNvPr id="10" name="Freeform 10"/>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1" name="TextBox 11"/>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2" name="Group 12"/>
          <p:cNvGrpSpPr/>
          <p:nvPr/>
        </p:nvGrpSpPr>
        <p:grpSpPr>
          <a:xfrm>
            <a:off x="4498597" y="1643928"/>
            <a:ext cx="3177049" cy="3174058"/>
            <a:chOff x="0" y="0"/>
            <a:chExt cx="1728779" cy="1727151"/>
          </a:xfrm>
        </p:grpSpPr>
        <p:sp>
          <p:nvSpPr>
            <p:cNvPr id="13" name="Freeform 13"/>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4" name="TextBox 14"/>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5" name="Group 15"/>
          <p:cNvGrpSpPr/>
          <p:nvPr/>
        </p:nvGrpSpPr>
        <p:grpSpPr>
          <a:xfrm>
            <a:off x="4498597" y="5241360"/>
            <a:ext cx="3177049" cy="3174058"/>
            <a:chOff x="0" y="0"/>
            <a:chExt cx="1728779" cy="1727151"/>
          </a:xfrm>
        </p:grpSpPr>
        <p:sp>
          <p:nvSpPr>
            <p:cNvPr id="16" name="Freeform 16"/>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7" name="TextBox 17"/>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8" name="Group 18"/>
          <p:cNvGrpSpPr>
            <a:grpSpLocks noChangeAspect="1"/>
          </p:cNvGrpSpPr>
          <p:nvPr/>
        </p:nvGrpSpPr>
        <p:grpSpPr>
          <a:xfrm>
            <a:off x="1039353" y="1872160"/>
            <a:ext cx="2717593" cy="2717593"/>
            <a:chOff x="0" y="0"/>
            <a:chExt cx="6350000" cy="6350000"/>
          </a:xfrm>
        </p:grpSpPr>
        <p:sp>
          <p:nvSpPr>
            <p:cNvPr id="19" name="Freeform 1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985" r="-24984"/>
              </a:stretch>
            </a:blipFill>
          </p:spPr>
        </p:sp>
      </p:grpSp>
      <p:grpSp>
        <p:nvGrpSpPr>
          <p:cNvPr id="20" name="Group 20"/>
          <p:cNvGrpSpPr>
            <a:grpSpLocks noChangeAspect="1"/>
          </p:cNvGrpSpPr>
          <p:nvPr/>
        </p:nvGrpSpPr>
        <p:grpSpPr>
          <a:xfrm>
            <a:off x="1039353" y="5469592"/>
            <a:ext cx="2717593" cy="2717593"/>
            <a:chOff x="0" y="0"/>
            <a:chExt cx="6350000" cy="6350000"/>
          </a:xfrm>
        </p:grpSpPr>
        <p:sp>
          <p:nvSpPr>
            <p:cNvPr id="21" name="Freeform 2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5172" r="-25172"/>
              </a:stretch>
            </a:blipFill>
          </p:spPr>
        </p:sp>
      </p:grpSp>
      <p:grpSp>
        <p:nvGrpSpPr>
          <p:cNvPr id="22" name="Group 22"/>
          <p:cNvGrpSpPr>
            <a:grpSpLocks noChangeAspect="1"/>
          </p:cNvGrpSpPr>
          <p:nvPr/>
        </p:nvGrpSpPr>
        <p:grpSpPr>
          <a:xfrm>
            <a:off x="4728325" y="1872160"/>
            <a:ext cx="2717593" cy="2717593"/>
            <a:chOff x="0" y="0"/>
            <a:chExt cx="6350000" cy="6350000"/>
          </a:xfrm>
        </p:grpSpPr>
        <p:sp>
          <p:nvSpPr>
            <p:cNvPr id="23" name="Freeform 2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25102" r="-25102"/>
              </a:stretch>
            </a:blipFill>
          </p:spPr>
        </p:sp>
      </p:grpSp>
      <p:grpSp>
        <p:nvGrpSpPr>
          <p:cNvPr id="24" name="Group 24"/>
          <p:cNvGrpSpPr>
            <a:grpSpLocks noChangeAspect="1"/>
          </p:cNvGrpSpPr>
          <p:nvPr/>
        </p:nvGrpSpPr>
        <p:grpSpPr>
          <a:xfrm>
            <a:off x="4728325" y="5469592"/>
            <a:ext cx="2717593" cy="2717593"/>
            <a:chOff x="0" y="0"/>
            <a:chExt cx="6350000" cy="6350000"/>
          </a:xfrm>
        </p:grpSpPr>
        <p:sp>
          <p:nvSpPr>
            <p:cNvPr id="25" name="Freeform 2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9"/>
              <a:stretch>
                <a:fillRect l="-24985" r="-24984"/>
              </a:stretch>
            </a:blipFill>
          </p:spPr>
        </p:sp>
      </p:grpSp>
      <p:sp>
        <p:nvSpPr>
          <p:cNvPr id="26" name="Freeform 2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7" name="Group 27"/>
          <p:cNvGrpSpPr/>
          <p:nvPr/>
        </p:nvGrpSpPr>
        <p:grpSpPr>
          <a:xfrm>
            <a:off x="1028700" y="9129507"/>
            <a:ext cx="2482996" cy="257586"/>
            <a:chOff x="0" y="0"/>
            <a:chExt cx="3310662" cy="343448"/>
          </a:xfrm>
        </p:grpSpPr>
        <p:sp>
          <p:nvSpPr>
            <p:cNvPr id="28" name="Freeform 28"/>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pic>
        <p:nvPicPr>
          <p:cNvPr id="30" name="Picture 30"/>
          <p:cNvPicPr>
            <a:picLocks noChangeAspect="1"/>
          </p:cNvPicPr>
          <p:nvPr/>
        </p:nvPicPr>
        <p:blipFill>
          <a:blip r:embed="rId14"/>
          <a:srcRect/>
          <a:stretch>
            <a:fillRect/>
          </a:stretch>
        </p:blipFill>
        <p:spPr>
          <a:xfrm rot="-2013731">
            <a:off x="7762491" y="8310833"/>
            <a:ext cx="1267914" cy="1527607"/>
          </a:xfrm>
          <a:prstGeom prst="rect">
            <a:avLst/>
          </a:prstGeom>
        </p:spPr>
      </p:pic>
      <p:sp>
        <p:nvSpPr>
          <p:cNvPr id="31" name="TextBox 31"/>
          <p:cNvSpPr txBox="1"/>
          <p:nvPr/>
        </p:nvSpPr>
        <p:spPr>
          <a:xfrm>
            <a:off x="8886085" y="2929654"/>
            <a:ext cx="6547114" cy="2180170"/>
          </a:xfrm>
          <a:prstGeom prst="rect">
            <a:avLst/>
          </a:prstGeom>
        </p:spPr>
        <p:txBody>
          <a:bodyPr lIns="0" tIns="0" rIns="0" bIns="0" rtlCol="0" anchor="t">
            <a:spAutoFit/>
          </a:bodyPr>
          <a:lstStyle/>
          <a:p>
            <a:pPr>
              <a:lnSpc>
                <a:spcPts val="8475"/>
              </a:lnSpc>
            </a:pPr>
            <a:r>
              <a:rPr lang="en-US" sz="8392">
                <a:solidFill>
                  <a:srgbClr val="211F1C"/>
                </a:solidFill>
                <a:latin typeface="Anton"/>
              </a:rPr>
              <a:t>DATASET YANG</a:t>
            </a:r>
          </a:p>
          <a:p>
            <a:pPr>
              <a:lnSpc>
                <a:spcPts val="8475"/>
              </a:lnSpc>
            </a:pPr>
            <a:r>
              <a:rPr lang="en-US" sz="8392">
                <a:solidFill>
                  <a:srgbClr val="211F1C"/>
                </a:solidFill>
                <a:latin typeface="Anton"/>
              </a:rPr>
              <a:t>DIGUNAKAN</a:t>
            </a:r>
          </a:p>
        </p:txBody>
      </p:sp>
      <p:sp>
        <p:nvSpPr>
          <p:cNvPr id="32" name="TextBox 32"/>
          <p:cNvSpPr txBox="1"/>
          <p:nvPr/>
        </p:nvSpPr>
        <p:spPr>
          <a:xfrm>
            <a:off x="8886085" y="5254836"/>
            <a:ext cx="8592290" cy="2254911"/>
          </a:xfrm>
          <a:prstGeom prst="rect">
            <a:avLst/>
          </a:prstGeom>
        </p:spPr>
        <p:txBody>
          <a:bodyPr lIns="0" tIns="0" rIns="0" bIns="0" rtlCol="0" anchor="t">
            <a:spAutoFit/>
          </a:bodyPr>
          <a:lstStyle/>
          <a:p>
            <a:pPr algn="just">
              <a:lnSpc>
                <a:spcPts val="2557"/>
              </a:lnSpc>
            </a:pPr>
            <a:r>
              <a:rPr lang="en-US" sz="1739">
                <a:solidFill>
                  <a:srgbClr val="211F1C"/>
                </a:solidFill>
                <a:latin typeface="Roboto Mono"/>
              </a:rPr>
              <a:t>Dataset yang saya gunakan ini merupakan image klasifikasi antara tomat dengan apel. Kenapa menggunakan dataset ini karena Kedua buah ini terlihat serupa atau sama sehingga sulit untuk diklasifikasi atau dibedakan.</a:t>
            </a:r>
          </a:p>
          <a:p>
            <a:pPr marL="0" lvl="0" indent="0" algn="just">
              <a:lnSpc>
                <a:spcPts val="2557"/>
              </a:lnSpc>
              <a:spcBef>
                <a:spcPct val="0"/>
              </a:spcBef>
            </a:pPr>
            <a:r>
              <a:rPr lang="en-US" sz="1739">
                <a:solidFill>
                  <a:srgbClr val="211F1C"/>
                </a:solidFill>
                <a:latin typeface="Roboto Mono"/>
              </a:rPr>
              <a:t>Gambar apel/tomat merah, kuning dan hijau telah dipecah menjadi train set dan test set. Ukuran gambar biasanya berkisar antara 100x100 piksel dan 300x300 piksel.</a:t>
            </a:r>
          </a:p>
        </p:txBody>
      </p:sp>
      <p:sp>
        <p:nvSpPr>
          <p:cNvPr id="33" name="TextBox 33"/>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
        <p:nvSpPr>
          <p:cNvPr id="34" name="TextBox 34"/>
          <p:cNvSpPr txBox="1"/>
          <p:nvPr/>
        </p:nvSpPr>
        <p:spPr>
          <a:xfrm>
            <a:off x="8899780" y="8370684"/>
            <a:ext cx="8592290" cy="311811"/>
          </a:xfrm>
          <a:prstGeom prst="rect">
            <a:avLst/>
          </a:prstGeom>
        </p:spPr>
        <p:txBody>
          <a:bodyPr lIns="0" tIns="0" rIns="0" bIns="0" rtlCol="0" anchor="t">
            <a:spAutoFit/>
          </a:bodyPr>
          <a:lstStyle/>
          <a:p>
            <a:pPr marL="0" lvl="0" indent="0" algn="just">
              <a:lnSpc>
                <a:spcPts val="2557"/>
              </a:lnSpc>
              <a:spcBef>
                <a:spcPct val="0"/>
              </a:spcBef>
            </a:pPr>
            <a:r>
              <a:rPr lang="en-US" sz="1739" u="sng">
                <a:solidFill>
                  <a:srgbClr val="211F1C"/>
                </a:solidFill>
                <a:latin typeface="Roboto Mono"/>
                <a:hlinkClick r:id="rId15" tooltip="https://www.kaggle.com/datasets/samuelcortinhas/apples-or-tomatoes-image-classification/data"/>
              </a:rPr>
              <a:t>Dataset tomat dan apel klasifikasi gambar</a:t>
            </a:r>
          </a:p>
        </p:txBody>
      </p:sp>
      <p:sp>
        <p:nvSpPr>
          <p:cNvPr id="35" name="TextBox 35"/>
          <p:cNvSpPr txBox="1"/>
          <p:nvPr/>
        </p:nvSpPr>
        <p:spPr>
          <a:xfrm>
            <a:off x="8886085" y="7775881"/>
            <a:ext cx="8592290" cy="311811"/>
          </a:xfrm>
          <a:prstGeom prst="rect">
            <a:avLst/>
          </a:prstGeom>
        </p:spPr>
        <p:txBody>
          <a:bodyPr lIns="0" tIns="0" rIns="0" bIns="0" rtlCol="0" anchor="t">
            <a:spAutoFit/>
          </a:bodyPr>
          <a:lstStyle/>
          <a:p>
            <a:pPr marL="0" lvl="0" indent="0" algn="just">
              <a:lnSpc>
                <a:spcPts val="2557"/>
              </a:lnSpc>
              <a:spcBef>
                <a:spcPct val="0"/>
              </a:spcBef>
            </a:pPr>
            <a:r>
              <a:rPr lang="en-US" sz="1739">
                <a:solidFill>
                  <a:srgbClr val="211F1C"/>
                </a:solidFill>
                <a:latin typeface="Roboto Mono Bold"/>
              </a:rPr>
              <a:t>Klik dibawah ini untuk melihat datasetnya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549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685129" y="3614881"/>
            <a:ext cx="8338362" cy="4832604"/>
            <a:chOff x="0" y="0"/>
            <a:chExt cx="2196112" cy="1272785"/>
          </a:xfrm>
        </p:grpSpPr>
        <p:sp>
          <p:nvSpPr>
            <p:cNvPr id="7" name="Freeform 7"/>
            <p:cNvSpPr/>
            <p:nvPr/>
          </p:nvSpPr>
          <p:spPr>
            <a:xfrm>
              <a:off x="0" y="0"/>
              <a:ext cx="2196112" cy="1272785"/>
            </a:xfrm>
            <a:custGeom>
              <a:avLst/>
              <a:gdLst/>
              <a:ahLst/>
              <a:cxnLst/>
              <a:rect l="l" t="t" r="r" b="b"/>
              <a:pathLst>
                <a:path w="2196112" h="1272785">
                  <a:moveTo>
                    <a:pt x="33425" y="0"/>
                  </a:moveTo>
                  <a:lnTo>
                    <a:pt x="2162687" y="0"/>
                  </a:lnTo>
                  <a:cubicBezTo>
                    <a:pt x="2181147" y="0"/>
                    <a:pt x="2196112" y="14965"/>
                    <a:pt x="2196112" y="33425"/>
                  </a:cubicBezTo>
                  <a:lnTo>
                    <a:pt x="2196112" y="1239360"/>
                  </a:lnTo>
                  <a:cubicBezTo>
                    <a:pt x="2196112" y="1257820"/>
                    <a:pt x="2181147" y="1272785"/>
                    <a:pt x="2162687" y="1272785"/>
                  </a:cubicBezTo>
                  <a:lnTo>
                    <a:pt x="33425" y="1272785"/>
                  </a:lnTo>
                  <a:cubicBezTo>
                    <a:pt x="14965" y="1272785"/>
                    <a:pt x="0" y="1257820"/>
                    <a:pt x="0" y="1239360"/>
                  </a:cubicBezTo>
                  <a:lnTo>
                    <a:pt x="0" y="33425"/>
                  </a:lnTo>
                  <a:cubicBezTo>
                    <a:pt x="0" y="14965"/>
                    <a:pt x="14965" y="0"/>
                    <a:pt x="33425"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2196112" cy="1310885"/>
            </a:xfrm>
            <a:prstGeom prst="rect">
              <a:avLst/>
            </a:prstGeom>
          </p:spPr>
          <p:txBody>
            <a:bodyPr lIns="50800" tIns="50800" rIns="50800" bIns="50800" rtlCol="0" anchor="ctr"/>
            <a:lstStyle/>
            <a:p>
              <a:pPr algn="ctr">
                <a:lnSpc>
                  <a:spcPts val="2116"/>
                </a:lnSpc>
              </a:pPr>
              <a:endParaRPr/>
            </a:p>
          </p:txBody>
        </p:sp>
      </p:grpSp>
      <p:sp>
        <p:nvSpPr>
          <p:cNvPr id="9" name="Freeform 9"/>
          <p:cNvSpPr/>
          <p:nvPr/>
        </p:nvSpPr>
        <p:spPr>
          <a:xfrm>
            <a:off x="4088781" y="3759595"/>
            <a:ext cx="1531059" cy="1414141"/>
          </a:xfrm>
          <a:custGeom>
            <a:avLst/>
            <a:gdLst/>
            <a:ahLst/>
            <a:cxnLst/>
            <a:rect l="l" t="t" r="r" b="b"/>
            <a:pathLst>
              <a:path w="1531059" h="1414141">
                <a:moveTo>
                  <a:pt x="0" y="0"/>
                </a:moveTo>
                <a:lnTo>
                  <a:pt x="1531058" y="0"/>
                </a:lnTo>
                <a:lnTo>
                  <a:pt x="1531058" y="1414142"/>
                </a:lnTo>
                <a:lnTo>
                  <a:pt x="0" y="14141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464453" y="5305519"/>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FITUR</a:t>
            </a:r>
          </a:p>
        </p:txBody>
      </p:sp>
      <p:grpSp>
        <p:nvGrpSpPr>
          <p:cNvPr id="11" name="Group 11"/>
          <p:cNvGrpSpPr/>
          <p:nvPr/>
        </p:nvGrpSpPr>
        <p:grpSpPr>
          <a:xfrm>
            <a:off x="9241769" y="3614881"/>
            <a:ext cx="8236606" cy="4832604"/>
            <a:chOff x="0" y="0"/>
            <a:chExt cx="2169312" cy="1272785"/>
          </a:xfrm>
        </p:grpSpPr>
        <p:sp>
          <p:nvSpPr>
            <p:cNvPr id="12" name="Freeform 12"/>
            <p:cNvSpPr/>
            <p:nvPr/>
          </p:nvSpPr>
          <p:spPr>
            <a:xfrm>
              <a:off x="0" y="0"/>
              <a:ext cx="2169312" cy="1272785"/>
            </a:xfrm>
            <a:custGeom>
              <a:avLst/>
              <a:gdLst/>
              <a:ahLst/>
              <a:cxnLst/>
              <a:rect l="l" t="t" r="r" b="b"/>
              <a:pathLst>
                <a:path w="2169312" h="1272785">
                  <a:moveTo>
                    <a:pt x="33838" y="0"/>
                  </a:moveTo>
                  <a:lnTo>
                    <a:pt x="2135474" y="0"/>
                  </a:lnTo>
                  <a:cubicBezTo>
                    <a:pt x="2154162" y="0"/>
                    <a:pt x="2169312" y="15150"/>
                    <a:pt x="2169312" y="33838"/>
                  </a:cubicBezTo>
                  <a:lnTo>
                    <a:pt x="2169312" y="1238947"/>
                  </a:lnTo>
                  <a:cubicBezTo>
                    <a:pt x="2169312" y="1257635"/>
                    <a:pt x="2154162" y="1272785"/>
                    <a:pt x="2135474" y="1272785"/>
                  </a:cubicBezTo>
                  <a:lnTo>
                    <a:pt x="33838" y="1272785"/>
                  </a:lnTo>
                  <a:cubicBezTo>
                    <a:pt x="15150" y="1272785"/>
                    <a:pt x="0" y="1257635"/>
                    <a:pt x="0" y="1238947"/>
                  </a:cubicBezTo>
                  <a:lnTo>
                    <a:pt x="0" y="33838"/>
                  </a:lnTo>
                  <a:cubicBezTo>
                    <a:pt x="0" y="15150"/>
                    <a:pt x="15150" y="0"/>
                    <a:pt x="33838" y="0"/>
                  </a:cubicBezTo>
                  <a:close/>
                </a:path>
              </a:pathLst>
            </a:custGeom>
            <a:solidFill>
              <a:srgbClr val="F1F1F1"/>
            </a:solidFill>
            <a:ln w="19050" cap="rnd">
              <a:solidFill>
                <a:srgbClr val="000000"/>
              </a:solidFill>
              <a:prstDash val="solid"/>
              <a:round/>
            </a:ln>
          </p:spPr>
        </p:sp>
        <p:sp>
          <p:nvSpPr>
            <p:cNvPr id="13" name="TextBox 13"/>
            <p:cNvSpPr txBox="1"/>
            <p:nvPr/>
          </p:nvSpPr>
          <p:spPr>
            <a:xfrm>
              <a:off x="0" y="-38100"/>
              <a:ext cx="2169312" cy="1310885"/>
            </a:xfrm>
            <a:prstGeom prst="rect">
              <a:avLst/>
            </a:prstGeom>
          </p:spPr>
          <p:txBody>
            <a:bodyPr lIns="50800" tIns="50800" rIns="50800" bIns="50800" rtlCol="0" anchor="ctr"/>
            <a:lstStyle/>
            <a:p>
              <a:pPr algn="ctr">
                <a:lnSpc>
                  <a:spcPts val="2116"/>
                </a:lnSpc>
              </a:pPr>
              <a:endParaRPr/>
            </a:p>
          </p:txBody>
        </p:sp>
      </p:grpSp>
      <p:sp>
        <p:nvSpPr>
          <p:cNvPr id="14" name="Freeform 14"/>
          <p:cNvSpPr/>
          <p:nvPr/>
        </p:nvSpPr>
        <p:spPr>
          <a:xfrm>
            <a:off x="12424408" y="3759595"/>
            <a:ext cx="1871328" cy="1299722"/>
          </a:xfrm>
          <a:custGeom>
            <a:avLst/>
            <a:gdLst/>
            <a:ahLst/>
            <a:cxnLst/>
            <a:rect l="l" t="t" r="r" b="b"/>
            <a:pathLst>
              <a:path w="1871328" h="1299722">
                <a:moveTo>
                  <a:pt x="0" y="0"/>
                </a:moveTo>
                <a:lnTo>
                  <a:pt x="1871328" y="0"/>
                </a:lnTo>
                <a:lnTo>
                  <a:pt x="1871328" y="1299723"/>
                </a:lnTo>
                <a:lnTo>
                  <a:pt x="0" y="12997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1970215" y="5305519"/>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LABEL</a:t>
            </a:r>
          </a:p>
        </p:txBody>
      </p:sp>
      <p:sp>
        <p:nvSpPr>
          <p:cNvPr id="16" name="TextBox 16"/>
          <p:cNvSpPr txBox="1"/>
          <p:nvPr/>
        </p:nvSpPr>
        <p:spPr>
          <a:xfrm>
            <a:off x="9241769" y="5784945"/>
            <a:ext cx="8236606" cy="22549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rPr>
              <a:t>Label adalah kategori atau klasifikasi yang akan diprediksi oleh model. Label yang tedapat pada dataset saya berjumlah 2 yaitu appels dan tomatos. Label ditentukan berdasarkan nama direktori tempat gambar disimpan. Setiap gambar dalam direktori 'apples' akan diberi label sebagai 'apple', dan setiap gambar dalam direktori 'tomatoes' akan diberi label sebagai 'tomato’. </a:t>
            </a:r>
          </a:p>
        </p:txBody>
      </p:sp>
      <p:sp>
        <p:nvSpPr>
          <p:cNvPr id="17" name="TextBox 17"/>
          <p:cNvSpPr txBox="1"/>
          <p:nvPr/>
        </p:nvSpPr>
        <p:spPr>
          <a:xfrm>
            <a:off x="3750302" y="2646696"/>
            <a:ext cx="10787396" cy="635661"/>
          </a:xfrm>
          <a:prstGeom prst="rect">
            <a:avLst/>
          </a:prstGeom>
        </p:spPr>
        <p:txBody>
          <a:bodyPr lIns="0" tIns="0" rIns="0" bIns="0" rtlCol="0" anchor="t">
            <a:spAutoFit/>
          </a:bodyPr>
          <a:lstStyle/>
          <a:p>
            <a:pPr algn="ctr">
              <a:lnSpc>
                <a:spcPts val="2557"/>
              </a:lnSpc>
            </a:pPr>
            <a:r>
              <a:rPr lang="en-US" sz="1739">
                <a:solidFill>
                  <a:srgbClr val="211F1C"/>
                </a:solidFill>
                <a:latin typeface="Roboto Mono"/>
              </a:rPr>
              <a:t>Penjelasan dari jumlah fitur dan jumlah label</a:t>
            </a:r>
          </a:p>
          <a:p>
            <a:pPr marL="0" lvl="0" indent="0" algn="ctr">
              <a:lnSpc>
                <a:spcPts val="2557"/>
              </a:lnSpc>
              <a:spcBef>
                <a:spcPct val="0"/>
              </a:spcBef>
            </a:pPr>
            <a:r>
              <a:rPr lang="en-US" sz="1739">
                <a:solidFill>
                  <a:srgbClr val="211F1C"/>
                </a:solidFill>
                <a:latin typeface="Roboto Mono"/>
              </a:rPr>
              <a:t>pada dataset tomat dan apel gambar klasifikasi</a:t>
            </a:r>
          </a:p>
        </p:txBody>
      </p:sp>
      <p:sp>
        <p:nvSpPr>
          <p:cNvPr id="18" name="TextBox 18"/>
          <p:cNvSpPr txBox="1"/>
          <p:nvPr/>
        </p:nvSpPr>
        <p:spPr>
          <a:xfrm>
            <a:off x="2144165" y="1384377"/>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JUMLAH FITUR &amp; LABEL</a:t>
            </a:r>
          </a:p>
        </p:txBody>
      </p:sp>
      <p:sp>
        <p:nvSpPr>
          <p:cNvPr id="19" name="Freeform 1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ARTIFISAL</a:t>
            </a:r>
          </a:p>
        </p:txBody>
      </p:sp>
      <p:grpSp>
        <p:nvGrpSpPr>
          <p:cNvPr id="21" name="Group 21"/>
          <p:cNvGrpSpPr/>
          <p:nvPr/>
        </p:nvGrpSpPr>
        <p:grpSpPr>
          <a:xfrm>
            <a:off x="849475" y="9253681"/>
            <a:ext cx="2482996" cy="257586"/>
            <a:chOff x="0" y="0"/>
            <a:chExt cx="3310662" cy="343448"/>
          </a:xfrm>
        </p:grpSpPr>
        <p:sp>
          <p:nvSpPr>
            <p:cNvPr id="22" name="Freeform 22"/>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24" name="TextBox 24"/>
          <p:cNvSpPr txBox="1"/>
          <p:nvPr/>
        </p:nvSpPr>
        <p:spPr>
          <a:xfrm>
            <a:off x="685129" y="5772245"/>
            <a:ext cx="8338362" cy="1638782"/>
          </a:xfrm>
          <a:prstGeom prst="rect">
            <a:avLst/>
          </a:prstGeom>
        </p:spPr>
        <p:txBody>
          <a:bodyPr lIns="0" tIns="0" rIns="0" bIns="0" rtlCol="0" anchor="t">
            <a:spAutoFit/>
          </a:bodyPr>
          <a:lstStyle/>
          <a:p>
            <a:pPr algn="ctr">
              <a:lnSpc>
                <a:spcPts val="2557"/>
              </a:lnSpc>
            </a:pPr>
            <a:r>
              <a:rPr lang="en-US" sz="1739" dirty="0">
                <a:solidFill>
                  <a:srgbClr val="211F1C"/>
                </a:solidFill>
                <a:latin typeface="Roboto Mono"/>
              </a:rPr>
              <a:t> Fitur </a:t>
            </a:r>
            <a:r>
              <a:rPr lang="en-US" sz="1739" dirty="0" err="1">
                <a:solidFill>
                  <a:srgbClr val="211F1C"/>
                </a:solidFill>
                <a:latin typeface="Roboto Mono"/>
              </a:rPr>
              <a:t>dalam</a:t>
            </a:r>
            <a:r>
              <a:rPr lang="en-US" sz="1739" dirty="0">
                <a:solidFill>
                  <a:srgbClr val="211F1C"/>
                </a:solidFill>
                <a:latin typeface="Roboto Mono"/>
              </a:rPr>
              <a:t> </a:t>
            </a:r>
            <a:r>
              <a:rPr lang="en-US" sz="1739" dirty="0" err="1">
                <a:solidFill>
                  <a:srgbClr val="211F1C"/>
                </a:solidFill>
                <a:latin typeface="Roboto Mono"/>
              </a:rPr>
              <a:t>konteks</a:t>
            </a:r>
            <a:r>
              <a:rPr lang="en-US" sz="1739" dirty="0">
                <a:solidFill>
                  <a:srgbClr val="211F1C"/>
                </a:solidFill>
                <a:latin typeface="Roboto Mono"/>
              </a:rPr>
              <a:t> dataset </a:t>
            </a:r>
            <a:r>
              <a:rPr lang="en-US" sz="1739" dirty="0" err="1">
                <a:solidFill>
                  <a:srgbClr val="211F1C"/>
                </a:solidFill>
                <a:latin typeface="Roboto Mono"/>
              </a:rPr>
              <a:t>gambar</a:t>
            </a:r>
            <a:r>
              <a:rPr lang="en-US" sz="1739" dirty="0">
                <a:solidFill>
                  <a:srgbClr val="211F1C"/>
                </a:solidFill>
                <a:latin typeface="Roboto Mono"/>
              </a:rPr>
              <a:t> ini </a:t>
            </a:r>
            <a:r>
              <a:rPr lang="en-US" sz="1739" dirty="0" err="1">
                <a:solidFill>
                  <a:srgbClr val="211F1C"/>
                </a:solidFill>
                <a:latin typeface="Roboto Mono"/>
              </a:rPr>
              <a:t>adalah</a:t>
            </a:r>
            <a:r>
              <a:rPr lang="en-US" sz="1739" dirty="0">
                <a:solidFill>
                  <a:srgbClr val="211F1C"/>
                </a:solidFill>
                <a:latin typeface="Roboto Mono"/>
              </a:rPr>
              <a:t> data </a:t>
            </a:r>
            <a:r>
              <a:rPr lang="en-US" sz="1739" dirty="0" err="1">
                <a:solidFill>
                  <a:srgbClr val="211F1C"/>
                </a:solidFill>
                <a:latin typeface="Roboto Mono"/>
              </a:rPr>
              <a:t>gambar</a:t>
            </a:r>
            <a:r>
              <a:rPr lang="en-US" sz="1739" dirty="0">
                <a:solidFill>
                  <a:srgbClr val="211F1C"/>
                </a:solidFill>
                <a:latin typeface="Roboto Mono"/>
              </a:rPr>
              <a:t> </a:t>
            </a:r>
            <a:r>
              <a:rPr lang="en-US" sz="1739" dirty="0" err="1">
                <a:solidFill>
                  <a:srgbClr val="211F1C"/>
                </a:solidFill>
                <a:latin typeface="Roboto Mono"/>
              </a:rPr>
              <a:t>itu</a:t>
            </a:r>
            <a:r>
              <a:rPr lang="en-US" sz="1739" dirty="0">
                <a:solidFill>
                  <a:srgbClr val="211F1C"/>
                </a:solidFill>
                <a:latin typeface="Roboto Mono"/>
              </a:rPr>
              <a:t> </a:t>
            </a:r>
            <a:r>
              <a:rPr lang="en-US" sz="1739" dirty="0" err="1">
                <a:solidFill>
                  <a:srgbClr val="211F1C"/>
                </a:solidFill>
                <a:latin typeface="Roboto Mono"/>
              </a:rPr>
              <a:t>sendiri</a:t>
            </a:r>
            <a:r>
              <a:rPr lang="en-US" sz="1739" dirty="0">
                <a:solidFill>
                  <a:srgbClr val="211F1C"/>
                </a:solidFill>
                <a:latin typeface="Roboto Mono"/>
              </a:rPr>
              <a:t>. Fitur yang </a:t>
            </a:r>
            <a:r>
              <a:rPr lang="en-US" sz="1739" dirty="0" err="1">
                <a:solidFill>
                  <a:srgbClr val="211F1C"/>
                </a:solidFill>
                <a:latin typeface="Roboto Mono"/>
              </a:rPr>
              <a:t>terdapat</a:t>
            </a:r>
            <a:r>
              <a:rPr lang="en-US" sz="1739" dirty="0">
                <a:solidFill>
                  <a:srgbClr val="211F1C"/>
                </a:solidFill>
                <a:latin typeface="Roboto Mono"/>
              </a:rPr>
              <a:t> pada dataset </a:t>
            </a:r>
            <a:r>
              <a:rPr lang="en-US" sz="1739" dirty="0" err="1">
                <a:solidFill>
                  <a:srgbClr val="211F1C"/>
                </a:solidFill>
                <a:latin typeface="Roboto Mono"/>
              </a:rPr>
              <a:t>gambar</a:t>
            </a:r>
            <a:r>
              <a:rPr lang="en-US" sz="1739" dirty="0">
                <a:solidFill>
                  <a:srgbClr val="211F1C"/>
                </a:solidFill>
                <a:latin typeface="Roboto Mono"/>
              </a:rPr>
              <a:t> </a:t>
            </a:r>
            <a:r>
              <a:rPr lang="en-US" sz="1739" dirty="0" err="1">
                <a:solidFill>
                  <a:srgbClr val="211F1C"/>
                </a:solidFill>
                <a:latin typeface="Roboto Mono"/>
              </a:rPr>
              <a:t>saya</a:t>
            </a:r>
            <a:r>
              <a:rPr lang="en-US" sz="1739" dirty="0">
                <a:solidFill>
                  <a:srgbClr val="211F1C"/>
                </a:solidFill>
                <a:latin typeface="Roboto Mono"/>
              </a:rPr>
              <a:t> </a:t>
            </a:r>
          </a:p>
          <a:p>
            <a:pPr marL="0" lvl="0" indent="0" algn="ctr">
              <a:lnSpc>
                <a:spcPts val="2557"/>
              </a:lnSpc>
              <a:spcBef>
                <a:spcPct val="0"/>
              </a:spcBef>
            </a:pPr>
            <a:r>
              <a:rPr lang="en-US" sz="1739" dirty="0" err="1">
                <a:solidFill>
                  <a:srgbClr val="211F1C"/>
                </a:solidFill>
                <a:latin typeface="Roboto Mono"/>
              </a:rPr>
              <a:t>antara</a:t>
            </a:r>
            <a:r>
              <a:rPr lang="en-US" sz="1739" dirty="0">
                <a:solidFill>
                  <a:srgbClr val="211F1C"/>
                </a:solidFill>
                <a:latin typeface="Roboto Mono"/>
              </a:rPr>
              <a:t> lain pixel-pixel </a:t>
            </a:r>
            <a:r>
              <a:rPr lang="en-US" sz="1739" dirty="0" err="1">
                <a:solidFill>
                  <a:srgbClr val="211F1C"/>
                </a:solidFill>
                <a:latin typeface="Roboto Mono"/>
              </a:rPr>
              <a:t>dari</a:t>
            </a:r>
            <a:r>
              <a:rPr lang="en-US" sz="1739" dirty="0">
                <a:solidFill>
                  <a:srgbClr val="211F1C"/>
                </a:solidFill>
                <a:latin typeface="Roboto Mono"/>
              </a:rPr>
              <a:t> </a:t>
            </a:r>
            <a:r>
              <a:rPr lang="en-US" sz="1739" dirty="0" err="1">
                <a:solidFill>
                  <a:srgbClr val="211F1C"/>
                </a:solidFill>
                <a:latin typeface="Roboto Mono"/>
              </a:rPr>
              <a:t>gambar</a:t>
            </a:r>
            <a:r>
              <a:rPr lang="en-US" sz="1739" dirty="0">
                <a:solidFill>
                  <a:srgbClr val="211F1C"/>
                </a:solidFill>
                <a:latin typeface="Roboto Mono"/>
              </a:rPr>
              <a:t> dan </a:t>
            </a:r>
            <a:r>
              <a:rPr lang="en-US" sz="1739" dirty="0" err="1">
                <a:solidFill>
                  <a:srgbClr val="211F1C"/>
                </a:solidFill>
                <a:latin typeface="Roboto Mono"/>
              </a:rPr>
              <a:t>warna</a:t>
            </a:r>
            <a:r>
              <a:rPr lang="en-US" sz="1739" dirty="0">
                <a:solidFill>
                  <a:srgbClr val="211F1C"/>
                </a:solidFill>
                <a:latin typeface="Roboto Mono"/>
              </a:rPr>
              <a:t> </a:t>
            </a:r>
            <a:r>
              <a:rPr lang="en-US" sz="1739" dirty="0" err="1">
                <a:solidFill>
                  <a:srgbClr val="211F1C"/>
                </a:solidFill>
                <a:latin typeface="Roboto Mono"/>
              </a:rPr>
              <a:t>dari</a:t>
            </a:r>
            <a:r>
              <a:rPr lang="en-US" sz="1739" dirty="0">
                <a:solidFill>
                  <a:srgbClr val="211F1C"/>
                </a:solidFill>
                <a:latin typeface="Roboto Mono"/>
              </a:rPr>
              <a:t> </a:t>
            </a:r>
            <a:r>
              <a:rPr lang="en-US" sz="1739" dirty="0" err="1">
                <a:solidFill>
                  <a:srgbClr val="211F1C"/>
                </a:solidFill>
                <a:latin typeface="Roboto Mono"/>
              </a:rPr>
              <a:t>gambar</a:t>
            </a:r>
            <a:r>
              <a:rPr lang="en-US" sz="1739" dirty="0">
                <a:solidFill>
                  <a:srgbClr val="211F1C"/>
                </a:solidFill>
                <a:latin typeface="Roboto Mono"/>
              </a:rPr>
              <a:t>. Pixel </a:t>
            </a:r>
            <a:r>
              <a:rPr lang="en-US" sz="1739" dirty="0" err="1">
                <a:solidFill>
                  <a:srgbClr val="211F1C"/>
                </a:solidFill>
                <a:latin typeface="Roboto Mono"/>
              </a:rPr>
              <a:t>nya</a:t>
            </a:r>
            <a:r>
              <a:rPr lang="en-US" sz="1739" dirty="0">
                <a:solidFill>
                  <a:srgbClr val="211F1C"/>
                </a:solidFill>
                <a:latin typeface="Roboto Mono"/>
              </a:rPr>
              <a:t> </a:t>
            </a:r>
            <a:r>
              <a:rPr lang="en-US" sz="1739" dirty="0" err="1">
                <a:solidFill>
                  <a:srgbClr val="211F1C"/>
                </a:solidFill>
                <a:latin typeface="Roboto Mono"/>
              </a:rPr>
              <a:t>yaitu</a:t>
            </a:r>
            <a:r>
              <a:rPr lang="en-US" sz="1739" dirty="0">
                <a:solidFill>
                  <a:srgbClr val="211F1C"/>
                </a:solidFill>
                <a:latin typeface="Roboto Mono"/>
              </a:rPr>
              <a:t> 150x150 dan </a:t>
            </a:r>
            <a:r>
              <a:rPr lang="en-US" sz="1739" dirty="0" err="1">
                <a:solidFill>
                  <a:srgbClr val="211F1C"/>
                </a:solidFill>
                <a:latin typeface="Roboto Mono"/>
              </a:rPr>
              <a:t>untuk</a:t>
            </a:r>
            <a:r>
              <a:rPr lang="en-US" sz="1739" dirty="0">
                <a:solidFill>
                  <a:srgbClr val="211F1C"/>
                </a:solidFill>
                <a:latin typeface="Roboto Mono"/>
              </a:rPr>
              <a:t> </a:t>
            </a:r>
            <a:r>
              <a:rPr lang="en-US" sz="1739" dirty="0" err="1">
                <a:solidFill>
                  <a:srgbClr val="211F1C"/>
                </a:solidFill>
                <a:latin typeface="Roboto Mono"/>
              </a:rPr>
              <a:t>warna</a:t>
            </a:r>
            <a:r>
              <a:rPr lang="en-US" sz="1739" dirty="0">
                <a:solidFill>
                  <a:srgbClr val="211F1C"/>
                </a:solidFill>
                <a:latin typeface="Roboto Mono"/>
              </a:rPr>
              <a:t> </a:t>
            </a:r>
            <a:r>
              <a:rPr lang="en-US" sz="1739" dirty="0" err="1">
                <a:solidFill>
                  <a:srgbClr val="211F1C"/>
                </a:solidFill>
                <a:latin typeface="Roboto Mono"/>
              </a:rPr>
              <a:t>merah</a:t>
            </a:r>
            <a:r>
              <a:rPr lang="en-US" sz="1739" dirty="0">
                <a:solidFill>
                  <a:srgbClr val="211F1C"/>
                </a:solidFill>
                <a:latin typeface="Roboto Mono"/>
              </a:rPr>
              <a:t>, </a:t>
            </a:r>
            <a:r>
              <a:rPr lang="en-US" sz="1739" dirty="0" err="1">
                <a:solidFill>
                  <a:srgbClr val="211F1C"/>
                </a:solidFill>
                <a:latin typeface="Roboto Mono"/>
              </a:rPr>
              <a:t>hijau</a:t>
            </a:r>
            <a:r>
              <a:rPr lang="en-US" sz="1739" dirty="0">
                <a:solidFill>
                  <a:srgbClr val="211F1C"/>
                </a:solidFill>
                <a:latin typeface="Roboto Mono"/>
              </a:rPr>
              <a:t>, dan </a:t>
            </a:r>
            <a:r>
              <a:rPr lang="en-US" sz="1739" dirty="0" err="1">
                <a:solidFill>
                  <a:srgbClr val="211F1C"/>
                </a:solidFill>
                <a:latin typeface="Roboto Mono"/>
              </a:rPr>
              <a:t>biru</a:t>
            </a:r>
            <a:r>
              <a:rPr lang="en-US" sz="1739" dirty="0">
                <a:solidFill>
                  <a:srgbClr val="211F1C"/>
                </a:solidFill>
                <a:latin typeface="Roboto Mono"/>
              </a:rPr>
              <a:t>. </a:t>
            </a:r>
          </a:p>
          <a:p>
            <a:pPr marL="0" lvl="0" indent="0" algn="ctr">
              <a:lnSpc>
                <a:spcPts val="2557"/>
              </a:lnSpc>
              <a:spcBef>
                <a:spcPct val="0"/>
              </a:spcBef>
            </a:pPr>
            <a:r>
              <a:rPr lang="en-US" sz="1739" dirty="0">
                <a:solidFill>
                  <a:srgbClr val="211F1C"/>
                </a:solidFill>
                <a:latin typeface="Roboto Mono"/>
              </a:rPr>
              <a:t>Jadi </a:t>
            </a:r>
            <a:r>
              <a:rPr lang="en-US" sz="1739" dirty="0" err="1">
                <a:solidFill>
                  <a:srgbClr val="211F1C"/>
                </a:solidFill>
                <a:latin typeface="Roboto Mono"/>
              </a:rPr>
              <a:t>fitur</a:t>
            </a:r>
            <a:r>
              <a:rPr lang="en-US" sz="1739" dirty="0">
                <a:solidFill>
                  <a:srgbClr val="211F1C"/>
                </a:solidFill>
                <a:latin typeface="Roboto Mono"/>
              </a:rPr>
              <a:t> yang </a:t>
            </a:r>
            <a:r>
              <a:rPr lang="en-US" sz="1739" dirty="0" err="1">
                <a:solidFill>
                  <a:srgbClr val="211F1C"/>
                </a:solidFill>
                <a:latin typeface="Roboto Mono"/>
              </a:rPr>
              <a:t>terdapat</a:t>
            </a:r>
            <a:r>
              <a:rPr lang="en-US" sz="1739" dirty="0">
                <a:solidFill>
                  <a:srgbClr val="211F1C"/>
                </a:solidFill>
                <a:latin typeface="Roboto Mono"/>
              </a:rPr>
              <a:t> </a:t>
            </a:r>
            <a:r>
              <a:rPr lang="en-US" sz="1739" dirty="0" err="1">
                <a:solidFill>
                  <a:srgbClr val="211F1C"/>
                </a:solidFill>
                <a:latin typeface="Roboto Mono"/>
              </a:rPr>
              <a:t>yaitu</a:t>
            </a:r>
            <a:r>
              <a:rPr lang="en-US" sz="1739" dirty="0">
                <a:solidFill>
                  <a:srgbClr val="211F1C"/>
                </a:solidFill>
                <a:latin typeface="Roboto Mono"/>
              </a:rPr>
              <a:t> </a:t>
            </a:r>
            <a:r>
              <a:rPr lang="en-US" sz="1739" dirty="0" err="1">
                <a:solidFill>
                  <a:srgbClr val="211F1C"/>
                </a:solidFill>
                <a:latin typeface="Roboto Mono"/>
              </a:rPr>
              <a:t>sebesar</a:t>
            </a:r>
            <a:r>
              <a:rPr lang="en-US" sz="1739" dirty="0">
                <a:solidFill>
                  <a:srgbClr val="211F1C"/>
                </a:solidFill>
                <a:latin typeface="Roboto Mono"/>
              </a:rPr>
              <a:t> 150x150x3 = 67.500.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809625" y="1643928"/>
            <a:ext cx="3177049" cy="3174058"/>
            <a:chOff x="0" y="0"/>
            <a:chExt cx="1728779" cy="1727151"/>
          </a:xfrm>
        </p:grpSpPr>
        <p:sp>
          <p:nvSpPr>
            <p:cNvPr id="7" name="Freeform 7"/>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8" name="TextBox 8"/>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9" name="Group 9"/>
          <p:cNvGrpSpPr/>
          <p:nvPr/>
        </p:nvGrpSpPr>
        <p:grpSpPr>
          <a:xfrm>
            <a:off x="809625" y="5241360"/>
            <a:ext cx="3177049" cy="3174058"/>
            <a:chOff x="0" y="0"/>
            <a:chExt cx="1728779" cy="1727151"/>
          </a:xfrm>
        </p:grpSpPr>
        <p:sp>
          <p:nvSpPr>
            <p:cNvPr id="10" name="Freeform 10"/>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1" name="TextBox 11"/>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2" name="Group 12"/>
          <p:cNvGrpSpPr/>
          <p:nvPr/>
        </p:nvGrpSpPr>
        <p:grpSpPr>
          <a:xfrm>
            <a:off x="4498597" y="1643928"/>
            <a:ext cx="3177049" cy="3174058"/>
            <a:chOff x="0" y="0"/>
            <a:chExt cx="1728779" cy="1727151"/>
          </a:xfrm>
        </p:grpSpPr>
        <p:sp>
          <p:nvSpPr>
            <p:cNvPr id="13" name="Freeform 13"/>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4" name="TextBox 14"/>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5" name="Group 15"/>
          <p:cNvGrpSpPr/>
          <p:nvPr/>
        </p:nvGrpSpPr>
        <p:grpSpPr>
          <a:xfrm>
            <a:off x="4498597" y="5241360"/>
            <a:ext cx="3177049" cy="3174058"/>
            <a:chOff x="0" y="0"/>
            <a:chExt cx="1728779" cy="1727151"/>
          </a:xfrm>
        </p:grpSpPr>
        <p:sp>
          <p:nvSpPr>
            <p:cNvPr id="16" name="Freeform 16"/>
            <p:cNvSpPr/>
            <p:nvPr/>
          </p:nvSpPr>
          <p:spPr>
            <a:xfrm>
              <a:off x="0" y="0"/>
              <a:ext cx="1728779" cy="1727151"/>
            </a:xfrm>
            <a:custGeom>
              <a:avLst/>
              <a:gdLst/>
              <a:ahLst/>
              <a:cxnLst/>
              <a:rect l="l" t="t" r="r" b="b"/>
              <a:pathLst>
                <a:path w="1728779" h="1727151">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id="17" name="TextBox 17"/>
            <p:cNvSpPr txBox="1"/>
            <p:nvPr/>
          </p:nvSpPr>
          <p:spPr>
            <a:xfrm>
              <a:off x="0" y="-38100"/>
              <a:ext cx="1728779" cy="1765251"/>
            </a:xfrm>
            <a:prstGeom prst="rect">
              <a:avLst/>
            </a:prstGeom>
          </p:spPr>
          <p:txBody>
            <a:bodyPr lIns="50800" tIns="50800" rIns="50800" bIns="50800" rtlCol="0" anchor="ctr"/>
            <a:lstStyle/>
            <a:p>
              <a:pPr algn="ctr">
                <a:lnSpc>
                  <a:spcPts val="2116"/>
                </a:lnSpc>
              </a:pPr>
              <a:endParaRPr/>
            </a:p>
          </p:txBody>
        </p:sp>
      </p:grpSp>
      <p:grpSp>
        <p:nvGrpSpPr>
          <p:cNvPr id="18" name="Group 18"/>
          <p:cNvGrpSpPr>
            <a:grpSpLocks noChangeAspect="1"/>
          </p:cNvGrpSpPr>
          <p:nvPr/>
        </p:nvGrpSpPr>
        <p:grpSpPr>
          <a:xfrm>
            <a:off x="1039353" y="1872160"/>
            <a:ext cx="2717593" cy="2717593"/>
            <a:chOff x="0" y="0"/>
            <a:chExt cx="6350000" cy="6350000"/>
          </a:xfrm>
        </p:grpSpPr>
        <p:sp>
          <p:nvSpPr>
            <p:cNvPr id="19" name="Freeform 1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653" r="-16653"/>
              </a:stretch>
            </a:blipFill>
          </p:spPr>
        </p:sp>
      </p:grpSp>
      <p:grpSp>
        <p:nvGrpSpPr>
          <p:cNvPr id="20" name="Group 20"/>
          <p:cNvGrpSpPr>
            <a:grpSpLocks noChangeAspect="1"/>
          </p:cNvGrpSpPr>
          <p:nvPr/>
        </p:nvGrpSpPr>
        <p:grpSpPr>
          <a:xfrm>
            <a:off x="1039353" y="5469592"/>
            <a:ext cx="2717593" cy="2717593"/>
            <a:chOff x="0" y="0"/>
            <a:chExt cx="6350000" cy="6350000"/>
          </a:xfrm>
        </p:grpSpPr>
        <p:sp>
          <p:nvSpPr>
            <p:cNvPr id="21" name="Freeform 2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2514" r="-22514"/>
              </a:stretch>
            </a:blipFill>
          </p:spPr>
        </p:sp>
      </p:grpSp>
      <p:grpSp>
        <p:nvGrpSpPr>
          <p:cNvPr id="22" name="Group 22"/>
          <p:cNvGrpSpPr>
            <a:grpSpLocks noChangeAspect="1"/>
          </p:cNvGrpSpPr>
          <p:nvPr/>
        </p:nvGrpSpPr>
        <p:grpSpPr>
          <a:xfrm>
            <a:off x="4728325" y="1872160"/>
            <a:ext cx="2717593" cy="2717593"/>
            <a:chOff x="0" y="0"/>
            <a:chExt cx="6350000" cy="6350000"/>
          </a:xfrm>
        </p:grpSpPr>
        <p:sp>
          <p:nvSpPr>
            <p:cNvPr id="23" name="Freeform 2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2514" r="-22514"/>
              </a:stretch>
            </a:blipFill>
          </p:spPr>
        </p:sp>
      </p:grpSp>
      <p:grpSp>
        <p:nvGrpSpPr>
          <p:cNvPr id="24" name="Group 24"/>
          <p:cNvGrpSpPr>
            <a:grpSpLocks noChangeAspect="1"/>
          </p:cNvGrpSpPr>
          <p:nvPr/>
        </p:nvGrpSpPr>
        <p:grpSpPr>
          <a:xfrm>
            <a:off x="4728325" y="5469592"/>
            <a:ext cx="2717593" cy="2717593"/>
            <a:chOff x="0" y="0"/>
            <a:chExt cx="6350000" cy="6350000"/>
          </a:xfrm>
        </p:grpSpPr>
        <p:sp>
          <p:nvSpPr>
            <p:cNvPr id="25" name="Freeform 2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653" r="-16653"/>
              </a:stretch>
            </a:blipFill>
          </p:spPr>
        </p:sp>
      </p:grpSp>
      <p:sp>
        <p:nvSpPr>
          <p:cNvPr id="26" name="Freeform 2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7" name="Group 27"/>
          <p:cNvGrpSpPr/>
          <p:nvPr/>
        </p:nvGrpSpPr>
        <p:grpSpPr>
          <a:xfrm>
            <a:off x="893264" y="9260560"/>
            <a:ext cx="2482996" cy="257586"/>
            <a:chOff x="0" y="0"/>
            <a:chExt cx="3310662" cy="343448"/>
          </a:xfrm>
        </p:grpSpPr>
        <p:sp>
          <p:nvSpPr>
            <p:cNvPr id="28" name="Freeform 28"/>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30" name="TextBox 30"/>
          <p:cNvSpPr txBox="1"/>
          <p:nvPr/>
        </p:nvSpPr>
        <p:spPr>
          <a:xfrm>
            <a:off x="8418596" y="2963330"/>
            <a:ext cx="9724472" cy="2180170"/>
          </a:xfrm>
          <a:prstGeom prst="rect">
            <a:avLst/>
          </a:prstGeom>
        </p:spPr>
        <p:txBody>
          <a:bodyPr lIns="0" tIns="0" rIns="0" bIns="0" rtlCol="0" anchor="t">
            <a:spAutoFit/>
          </a:bodyPr>
          <a:lstStyle/>
          <a:p>
            <a:pPr>
              <a:lnSpc>
                <a:spcPts val="8475"/>
              </a:lnSpc>
            </a:pPr>
            <a:r>
              <a:rPr lang="en-US" sz="8392">
                <a:solidFill>
                  <a:srgbClr val="211F1C"/>
                </a:solidFill>
                <a:latin typeface="Anton"/>
              </a:rPr>
              <a:t>JENIS JARINGAN SARAF TIRUAN YANG DIGUNAKAN</a:t>
            </a:r>
          </a:p>
        </p:txBody>
      </p:sp>
      <p:sp>
        <p:nvSpPr>
          <p:cNvPr id="31" name="TextBox 31"/>
          <p:cNvSpPr txBox="1"/>
          <p:nvPr/>
        </p:nvSpPr>
        <p:spPr>
          <a:xfrm>
            <a:off x="8502610" y="5193735"/>
            <a:ext cx="8592290" cy="2578761"/>
          </a:xfrm>
          <a:prstGeom prst="rect">
            <a:avLst/>
          </a:prstGeom>
        </p:spPr>
        <p:txBody>
          <a:bodyPr lIns="0" tIns="0" rIns="0" bIns="0" rtlCol="0" anchor="t">
            <a:spAutoFit/>
          </a:bodyPr>
          <a:lstStyle/>
          <a:p>
            <a:pPr>
              <a:lnSpc>
                <a:spcPts val="2557"/>
              </a:lnSpc>
            </a:pPr>
            <a:r>
              <a:rPr lang="en-US" sz="1739">
                <a:solidFill>
                  <a:srgbClr val="211F1C"/>
                </a:solidFill>
                <a:latin typeface="Roboto Mono"/>
              </a:rPr>
              <a:t>Pada tugas ini saya menggunakan jenis jaringan saraf tiruan Covolution Neural Network. Covolutin Neural Network adalah tipe fitur input diambil secara batch—seolah-olah melewati filter.</a:t>
            </a:r>
          </a:p>
          <a:p>
            <a:pPr>
              <a:lnSpc>
                <a:spcPts val="2557"/>
              </a:lnSpc>
            </a:pPr>
            <a:r>
              <a:rPr lang="en-US" sz="1739">
                <a:solidFill>
                  <a:srgbClr val="211F1C"/>
                </a:solidFill>
                <a:latin typeface="Roboto Mono"/>
              </a:rPr>
              <a:t>Hal ini memungkinkan jaringan untuk mengingat gambar di beberapa bagian. </a:t>
            </a:r>
          </a:p>
          <a:p>
            <a:pPr>
              <a:lnSpc>
                <a:spcPts val="2557"/>
              </a:lnSpc>
            </a:pPr>
            <a:endParaRPr lang="en-US" sz="1739">
              <a:solidFill>
                <a:srgbClr val="211F1C"/>
              </a:solidFill>
              <a:latin typeface="Roboto Mono"/>
            </a:endParaRPr>
          </a:p>
          <a:p>
            <a:pPr marL="0" lvl="0" indent="0" algn="l">
              <a:lnSpc>
                <a:spcPts val="2557"/>
              </a:lnSpc>
              <a:spcBef>
                <a:spcPct val="0"/>
              </a:spcBef>
            </a:pPr>
            <a:r>
              <a:rPr lang="en-US" sz="1739">
                <a:solidFill>
                  <a:srgbClr val="211F1C"/>
                </a:solidFill>
                <a:latin typeface="Roboto Mono"/>
              </a:rPr>
              <a:t>Alasan saya menggunakan jenis jaringan saraf tiruan CNN karena sangat efektif untuk pengolahan gambar dan pengenalan pola. </a:t>
            </a:r>
          </a:p>
        </p:txBody>
      </p:sp>
      <p:sp>
        <p:nvSpPr>
          <p:cNvPr id="32" name="TextBox 32"/>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7718910" y="2134127"/>
            <a:ext cx="9759465" cy="6018746"/>
            <a:chOff x="0" y="0"/>
            <a:chExt cx="3113186" cy="1919929"/>
          </a:xfrm>
        </p:grpSpPr>
        <p:sp>
          <p:nvSpPr>
            <p:cNvPr id="7" name="Freeform 7"/>
            <p:cNvSpPr/>
            <p:nvPr/>
          </p:nvSpPr>
          <p:spPr>
            <a:xfrm>
              <a:off x="0" y="0"/>
              <a:ext cx="3113186" cy="1919929"/>
            </a:xfrm>
            <a:custGeom>
              <a:avLst/>
              <a:gdLst/>
              <a:ahLst/>
              <a:cxnLst/>
              <a:rect l="l" t="t" r="r" b="b"/>
              <a:pathLst>
                <a:path w="3113186" h="1919929">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3113186" cy="1958029"/>
            </a:xfrm>
            <a:prstGeom prst="rect">
              <a:avLst/>
            </a:prstGeom>
          </p:spPr>
          <p:txBody>
            <a:bodyPr lIns="50800" tIns="50800" rIns="50800" bIns="50800" rtlCol="0" anchor="ctr"/>
            <a:lstStyle/>
            <a:p>
              <a:pPr algn="ctr">
                <a:lnSpc>
                  <a:spcPts val="2116"/>
                </a:lnSpc>
              </a:pPr>
              <a:endParaRPr/>
            </a:p>
          </p:txBody>
        </p:sp>
      </p:grpSp>
      <p:sp>
        <p:nvSpPr>
          <p:cNvPr id="9" name="Freeform 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008440" y="9130637"/>
            <a:ext cx="2482996" cy="257586"/>
            <a:chOff x="0" y="0"/>
            <a:chExt cx="3310662" cy="343448"/>
          </a:xfrm>
        </p:grpSpPr>
        <p:sp>
          <p:nvSpPr>
            <p:cNvPr id="11" name="Freeform 11"/>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3" name="Freeform 13"/>
          <p:cNvSpPr/>
          <p:nvPr/>
        </p:nvSpPr>
        <p:spPr>
          <a:xfrm>
            <a:off x="7890711" y="3367849"/>
            <a:ext cx="9415864" cy="3551301"/>
          </a:xfrm>
          <a:custGeom>
            <a:avLst/>
            <a:gdLst/>
            <a:ahLst/>
            <a:cxnLst/>
            <a:rect l="l" t="t" r="r" b="b"/>
            <a:pathLst>
              <a:path w="9415864" h="3551301">
                <a:moveTo>
                  <a:pt x="0" y="0"/>
                </a:moveTo>
                <a:lnTo>
                  <a:pt x="9415864" y="0"/>
                </a:lnTo>
                <a:lnTo>
                  <a:pt x="9415864" y="3551302"/>
                </a:lnTo>
                <a:lnTo>
                  <a:pt x="0" y="3551302"/>
                </a:lnTo>
                <a:lnTo>
                  <a:pt x="0" y="0"/>
                </a:lnTo>
                <a:close/>
              </a:path>
            </a:pathLst>
          </a:custGeom>
          <a:blipFill>
            <a:blip r:embed="rId10"/>
            <a:stretch>
              <a:fillRect t="-1329" b="-1329"/>
            </a:stretch>
          </a:blipFill>
        </p:spPr>
      </p:sp>
      <p:sp>
        <p:nvSpPr>
          <p:cNvPr id="14" name="TextBox 14"/>
          <p:cNvSpPr txBox="1"/>
          <p:nvPr/>
        </p:nvSpPr>
        <p:spPr>
          <a:xfrm>
            <a:off x="809625" y="2976450"/>
            <a:ext cx="6547114" cy="1115135"/>
          </a:xfrm>
          <a:prstGeom prst="rect">
            <a:avLst/>
          </a:prstGeom>
        </p:spPr>
        <p:txBody>
          <a:bodyPr lIns="0" tIns="0" rIns="0" bIns="0" rtlCol="0" anchor="t">
            <a:spAutoFit/>
          </a:bodyPr>
          <a:lstStyle/>
          <a:p>
            <a:pPr>
              <a:lnSpc>
                <a:spcPts val="8475"/>
              </a:lnSpc>
            </a:pPr>
            <a:r>
              <a:rPr lang="en-US" sz="8392">
                <a:solidFill>
                  <a:srgbClr val="211F1C"/>
                </a:solidFill>
                <a:latin typeface="Anton"/>
              </a:rPr>
              <a:t>JENIS OPTIMASI</a:t>
            </a:r>
          </a:p>
        </p:txBody>
      </p:sp>
      <p:sp>
        <p:nvSpPr>
          <p:cNvPr id="15" name="TextBox 15"/>
          <p:cNvSpPr txBox="1"/>
          <p:nvPr/>
        </p:nvSpPr>
        <p:spPr>
          <a:xfrm>
            <a:off x="809625" y="4236490"/>
            <a:ext cx="6066488" cy="193106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rPr>
              <a:t>Pada saat untuk melatih model saya menggunakan jenis optimasi RMSprop. Kenapa saya menggunakan optimasi RMSprop karena optimasi ini akan menyesuaikan learning rate selama proses pelatihan, yang memungkinkan konvergensi yang lebih cepat dan stabil. </a:t>
            </a:r>
          </a:p>
        </p:txBody>
      </p:sp>
      <p:sp>
        <p:nvSpPr>
          <p:cNvPr id="16" name="TextBox 16"/>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6208643" y="638734"/>
            <a:ext cx="5419514" cy="9009533"/>
            <a:chOff x="0" y="0"/>
            <a:chExt cx="1728779" cy="2873964"/>
          </a:xfrm>
        </p:grpSpPr>
        <p:sp>
          <p:nvSpPr>
            <p:cNvPr id="6" name="Freeform 6"/>
            <p:cNvSpPr/>
            <p:nvPr/>
          </p:nvSpPr>
          <p:spPr>
            <a:xfrm>
              <a:off x="0" y="0"/>
              <a:ext cx="1728779" cy="2873964"/>
            </a:xfrm>
            <a:custGeom>
              <a:avLst/>
              <a:gdLst/>
              <a:ahLst/>
              <a:cxnLst/>
              <a:rect l="l" t="t" r="r" b="b"/>
              <a:pathLst>
                <a:path w="1728779" h="2873964">
                  <a:moveTo>
                    <a:pt x="51427" y="0"/>
                  </a:moveTo>
                  <a:lnTo>
                    <a:pt x="1677352" y="0"/>
                  </a:lnTo>
                  <a:cubicBezTo>
                    <a:pt x="1705754" y="0"/>
                    <a:pt x="1728779" y="23025"/>
                    <a:pt x="1728779" y="51427"/>
                  </a:cubicBezTo>
                  <a:lnTo>
                    <a:pt x="1728779" y="2822537"/>
                  </a:lnTo>
                  <a:cubicBezTo>
                    <a:pt x="1728779" y="2836177"/>
                    <a:pt x="1723361" y="2849257"/>
                    <a:pt x="1713716" y="2858902"/>
                  </a:cubicBezTo>
                  <a:cubicBezTo>
                    <a:pt x="1704072" y="2868546"/>
                    <a:pt x="1690991" y="2873964"/>
                    <a:pt x="1677352" y="2873964"/>
                  </a:cubicBezTo>
                  <a:lnTo>
                    <a:pt x="51427" y="2873964"/>
                  </a:lnTo>
                  <a:cubicBezTo>
                    <a:pt x="37788" y="2873964"/>
                    <a:pt x="24707" y="2868546"/>
                    <a:pt x="15063" y="2858902"/>
                  </a:cubicBezTo>
                  <a:cubicBezTo>
                    <a:pt x="5418" y="2849257"/>
                    <a:pt x="0" y="2836177"/>
                    <a:pt x="0" y="2822537"/>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sp>
        <p:sp>
          <p:nvSpPr>
            <p:cNvPr id="7" name="TextBox 7"/>
            <p:cNvSpPr txBox="1"/>
            <p:nvPr/>
          </p:nvSpPr>
          <p:spPr>
            <a:xfrm>
              <a:off x="0" y="-38100"/>
              <a:ext cx="1728779" cy="2912064"/>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12058861" y="638734"/>
            <a:ext cx="5419514" cy="9009533"/>
            <a:chOff x="0" y="0"/>
            <a:chExt cx="1728779" cy="2873964"/>
          </a:xfrm>
        </p:grpSpPr>
        <p:sp>
          <p:nvSpPr>
            <p:cNvPr id="9" name="Freeform 9"/>
            <p:cNvSpPr/>
            <p:nvPr/>
          </p:nvSpPr>
          <p:spPr>
            <a:xfrm>
              <a:off x="0" y="0"/>
              <a:ext cx="1728779" cy="2873964"/>
            </a:xfrm>
            <a:custGeom>
              <a:avLst/>
              <a:gdLst/>
              <a:ahLst/>
              <a:cxnLst/>
              <a:rect l="l" t="t" r="r" b="b"/>
              <a:pathLst>
                <a:path w="1728779" h="2873964">
                  <a:moveTo>
                    <a:pt x="51427" y="0"/>
                  </a:moveTo>
                  <a:lnTo>
                    <a:pt x="1677352" y="0"/>
                  </a:lnTo>
                  <a:cubicBezTo>
                    <a:pt x="1705754" y="0"/>
                    <a:pt x="1728779" y="23025"/>
                    <a:pt x="1728779" y="51427"/>
                  </a:cubicBezTo>
                  <a:lnTo>
                    <a:pt x="1728779" y="2822537"/>
                  </a:lnTo>
                  <a:cubicBezTo>
                    <a:pt x="1728779" y="2836177"/>
                    <a:pt x="1723361" y="2849257"/>
                    <a:pt x="1713716" y="2858902"/>
                  </a:cubicBezTo>
                  <a:cubicBezTo>
                    <a:pt x="1704072" y="2868546"/>
                    <a:pt x="1690991" y="2873964"/>
                    <a:pt x="1677352" y="2873964"/>
                  </a:cubicBezTo>
                  <a:lnTo>
                    <a:pt x="51427" y="2873964"/>
                  </a:lnTo>
                  <a:cubicBezTo>
                    <a:pt x="37788" y="2873964"/>
                    <a:pt x="24707" y="2868546"/>
                    <a:pt x="15063" y="2858902"/>
                  </a:cubicBezTo>
                  <a:cubicBezTo>
                    <a:pt x="5418" y="2849257"/>
                    <a:pt x="0" y="2836177"/>
                    <a:pt x="0" y="2822537"/>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sp>
        <p:sp>
          <p:nvSpPr>
            <p:cNvPr id="10" name="TextBox 10"/>
            <p:cNvSpPr txBox="1"/>
            <p:nvPr/>
          </p:nvSpPr>
          <p:spPr>
            <a:xfrm>
              <a:off x="0" y="-38100"/>
              <a:ext cx="1728779" cy="2912064"/>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1016325" y="5952497"/>
            <a:ext cx="219954" cy="289682"/>
            <a:chOff x="0" y="0"/>
            <a:chExt cx="617156" cy="812800"/>
          </a:xfrm>
        </p:grpSpPr>
        <p:sp>
          <p:nvSpPr>
            <p:cNvPr id="12" name="Freeform 12"/>
            <p:cNvSpPr/>
            <p:nvPr/>
          </p:nvSpPr>
          <p:spPr>
            <a:xfrm>
              <a:off x="0" y="0"/>
              <a:ext cx="617156" cy="812800"/>
            </a:xfrm>
            <a:custGeom>
              <a:avLst/>
              <a:gdLst/>
              <a:ahLst/>
              <a:cxnLst/>
              <a:rect l="l" t="t" r="r" b="b"/>
              <a:pathLst>
                <a:path w="617156" h="812800">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sp>
        <p:sp>
          <p:nvSpPr>
            <p:cNvPr id="13" name="TextBox 13"/>
            <p:cNvSpPr txBox="1"/>
            <p:nvPr/>
          </p:nvSpPr>
          <p:spPr>
            <a:xfrm>
              <a:off x="0" y="-38100"/>
              <a:ext cx="617156" cy="723900"/>
            </a:xfrm>
            <a:prstGeom prst="rect">
              <a:avLst/>
            </a:prstGeom>
          </p:spPr>
          <p:txBody>
            <a:bodyPr lIns="50800" tIns="50800" rIns="50800" bIns="50800" rtlCol="0" anchor="ctr"/>
            <a:lstStyle/>
            <a:p>
              <a:pPr algn="ctr">
                <a:lnSpc>
                  <a:spcPts val="2116"/>
                </a:lnSpc>
              </a:pPr>
              <a:endParaRPr/>
            </a:p>
          </p:txBody>
        </p:sp>
      </p:grpSp>
      <p:grpSp>
        <p:nvGrpSpPr>
          <p:cNvPr id="14" name="Group 14"/>
          <p:cNvGrpSpPr/>
          <p:nvPr/>
        </p:nvGrpSpPr>
        <p:grpSpPr>
          <a:xfrm>
            <a:off x="16866543" y="5952497"/>
            <a:ext cx="219954" cy="289682"/>
            <a:chOff x="0" y="0"/>
            <a:chExt cx="617156" cy="812800"/>
          </a:xfrm>
        </p:grpSpPr>
        <p:sp>
          <p:nvSpPr>
            <p:cNvPr id="15" name="Freeform 15"/>
            <p:cNvSpPr/>
            <p:nvPr/>
          </p:nvSpPr>
          <p:spPr>
            <a:xfrm>
              <a:off x="0" y="0"/>
              <a:ext cx="617156" cy="812800"/>
            </a:xfrm>
            <a:custGeom>
              <a:avLst/>
              <a:gdLst/>
              <a:ahLst/>
              <a:cxnLst/>
              <a:rect l="l" t="t" r="r" b="b"/>
              <a:pathLst>
                <a:path w="617156" h="812800">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sp>
        <p:sp>
          <p:nvSpPr>
            <p:cNvPr id="16" name="TextBox 16"/>
            <p:cNvSpPr txBox="1"/>
            <p:nvPr/>
          </p:nvSpPr>
          <p:spPr>
            <a:xfrm>
              <a:off x="0" y="-38100"/>
              <a:ext cx="617156" cy="723900"/>
            </a:xfrm>
            <a:prstGeom prst="rect">
              <a:avLst/>
            </a:prstGeom>
          </p:spPr>
          <p:txBody>
            <a:bodyPr lIns="50800" tIns="50800" rIns="50800" bIns="50800" rtlCol="0" anchor="ctr"/>
            <a:lstStyle/>
            <a:p>
              <a:pPr algn="ctr">
                <a:lnSpc>
                  <a:spcPts val="2116"/>
                </a:lnSpc>
              </a:pPr>
              <a:endParaRPr/>
            </a:p>
          </p:txBody>
        </p:sp>
      </p:grpSp>
      <p:grpSp>
        <p:nvGrpSpPr>
          <p:cNvPr id="17" name="Group 17"/>
          <p:cNvGrpSpPr/>
          <p:nvPr/>
        </p:nvGrpSpPr>
        <p:grpSpPr>
          <a:xfrm>
            <a:off x="6600521" y="9043238"/>
            <a:ext cx="2530847" cy="264186"/>
            <a:chOff x="0" y="0"/>
            <a:chExt cx="3374462" cy="352248"/>
          </a:xfrm>
        </p:grpSpPr>
        <p:grpSp>
          <p:nvGrpSpPr>
            <p:cNvPr id="18" name="Group 18"/>
            <p:cNvGrpSpPr/>
            <p:nvPr/>
          </p:nvGrpSpPr>
          <p:grpSpPr>
            <a:xfrm>
              <a:off x="0" y="39156"/>
              <a:ext cx="293272" cy="273935"/>
              <a:chOff x="0" y="0"/>
              <a:chExt cx="812800" cy="759208"/>
            </a:xfrm>
          </p:grpSpPr>
          <p:sp>
            <p:nvSpPr>
              <p:cNvPr id="19" name="Freeform 19"/>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sp>
          <p:sp>
            <p:nvSpPr>
              <p:cNvPr id="20" name="TextBox 20"/>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1" name="TextBox 21"/>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sp>
          <p:nvSpPr>
            <p:cNvPr id="22" name="Freeform 22"/>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sp>
          <p:nvSpPr>
            <p:cNvPr id="24" name="Freeform 24"/>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grpSp>
      <p:grpSp>
        <p:nvGrpSpPr>
          <p:cNvPr id="26" name="Group 26"/>
          <p:cNvGrpSpPr/>
          <p:nvPr/>
        </p:nvGrpSpPr>
        <p:grpSpPr>
          <a:xfrm>
            <a:off x="12450739" y="9043238"/>
            <a:ext cx="2530847" cy="264186"/>
            <a:chOff x="0" y="0"/>
            <a:chExt cx="3374462" cy="352248"/>
          </a:xfrm>
        </p:grpSpPr>
        <p:grpSp>
          <p:nvGrpSpPr>
            <p:cNvPr id="27" name="Group 27"/>
            <p:cNvGrpSpPr/>
            <p:nvPr/>
          </p:nvGrpSpPr>
          <p:grpSpPr>
            <a:xfrm>
              <a:off x="0" y="39156"/>
              <a:ext cx="293272" cy="273935"/>
              <a:chOff x="0" y="0"/>
              <a:chExt cx="812800" cy="759208"/>
            </a:xfrm>
          </p:grpSpPr>
          <p:sp>
            <p:nvSpPr>
              <p:cNvPr id="28" name="Freeform 28"/>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sp>
          <p:sp>
            <p:nvSpPr>
              <p:cNvPr id="29" name="TextBox 29"/>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30" name="TextBox 30"/>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sp>
          <p:nvSpPr>
            <p:cNvPr id="31" name="Freeform 31"/>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TextBox 32"/>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sp>
          <p:nvSpPr>
            <p:cNvPr id="33" name="Freeform 33"/>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rPr>
                <a:t>5K</a:t>
              </a:r>
            </a:p>
          </p:txBody>
        </p:sp>
      </p:grpSp>
      <p:sp>
        <p:nvSpPr>
          <p:cNvPr id="35" name="Freeform 35"/>
          <p:cNvSpPr/>
          <p:nvPr/>
        </p:nvSpPr>
        <p:spPr>
          <a:xfrm>
            <a:off x="809625"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6" name="Group 36"/>
          <p:cNvGrpSpPr/>
          <p:nvPr/>
        </p:nvGrpSpPr>
        <p:grpSpPr>
          <a:xfrm>
            <a:off x="1008440" y="9130637"/>
            <a:ext cx="2482996" cy="257586"/>
            <a:chOff x="0" y="0"/>
            <a:chExt cx="3310662" cy="343448"/>
          </a:xfrm>
        </p:grpSpPr>
        <p:sp>
          <p:nvSpPr>
            <p:cNvPr id="37" name="Freeform 37"/>
            <p:cNvSpPr/>
            <p:nvPr/>
          </p:nvSpPr>
          <p:spPr>
            <a:xfrm>
              <a:off x="2968720" y="0"/>
              <a:ext cx="341941" cy="341941"/>
            </a:xfrm>
            <a:custGeom>
              <a:avLst/>
              <a:gdLst/>
              <a:ahLst/>
              <a:cxnLst/>
              <a:rect l="l" t="t" r="r" b="b"/>
              <a:pathLst>
                <a:path w="341941" h="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8" name="Freeform 38"/>
            <p:cNvSpPr/>
            <p:nvPr/>
          </p:nvSpPr>
          <p:spPr>
            <a:xfrm>
              <a:off x="0" y="1507"/>
              <a:ext cx="341941" cy="341941"/>
            </a:xfrm>
            <a:custGeom>
              <a:avLst/>
              <a:gdLst/>
              <a:ahLst/>
              <a:cxnLst/>
              <a:rect l="l" t="t" r="r" b="b"/>
              <a:pathLst>
                <a:path w="341941" h="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39" name="Freeform 39"/>
          <p:cNvSpPr/>
          <p:nvPr/>
        </p:nvSpPr>
        <p:spPr>
          <a:xfrm>
            <a:off x="6208643" y="1727653"/>
            <a:ext cx="5419514" cy="3528881"/>
          </a:xfrm>
          <a:custGeom>
            <a:avLst/>
            <a:gdLst/>
            <a:ahLst/>
            <a:cxnLst/>
            <a:rect l="l" t="t" r="r" b="b"/>
            <a:pathLst>
              <a:path w="5419514" h="3528881">
                <a:moveTo>
                  <a:pt x="0" y="0"/>
                </a:moveTo>
                <a:lnTo>
                  <a:pt x="5419514" y="0"/>
                </a:lnTo>
                <a:lnTo>
                  <a:pt x="5419514" y="3528881"/>
                </a:lnTo>
                <a:lnTo>
                  <a:pt x="0" y="3528881"/>
                </a:lnTo>
                <a:lnTo>
                  <a:pt x="0" y="0"/>
                </a:lnTo>
                <a:close/>
              </a:path>
            </a:pathLst>
          </a:custGeom>
          <a:blipFill>
            <a:blip r:embed="rId12"/>
            <a:stretch>
              <a:fillRect l="-8453" t="-15866" r="-8453" b="-15413"/>
            </a:stretch>
          </a:blipFill>
        </p:spPr>
      </p:sp>
      <p:sp>
        <p:nvSpPr>
          <p:cNvPr id="40" name="Freeform 40"/>
          <p:cNvSpPr/>
          <p:nvPr/>
        </p:nvSpPr>
        <p:spPr>
          <a:xfrm>
            <a:off x="12058861" y="3725429"/>
            <a:ext cx="5419514" cy="658889"/>
          </a:xfrm>
          <a:custGeom>
            <a:avLst/>
            <a:gdLst/>
            <a:ahLst/>
            <a:cxnLst/>
            <a:rect l="l" t="t" r="r" b="b"/>
            <a:pathLst>
              <a:path w="5419514" h="658889">
                <a:moveTo>
                  <a:pt x="0" y="0"/>
                </a:moveTo>
                <a:lnTo>
                  <a:pt x="5419514" y="0"/>
                </a:lnTo>
                <a:lnTo>
                  <a:pt x="5419514" y="658889"/>
                </a:lnTo>
                <a:lnTo>
                  <a:pt x="0" y="658889"/>
                </a:lnTo>
                <a:lnTo>
                  <a:pt x="0" y="0"/>
                </a:lnTo>
                <a:close/>
              </a:path>
            </a:pathLst>
          </a:custGeom>
          <a:blipFill>
            <a:blip r:embed="rId13"/>
            <a:stretch>
              <a:fillRect l="-7672" t="-85075" r="-7233" b="-80824"/>
            </a:stretch>
          </a:blipFill>
        </p:spPr>
      </p:sp>
      <p:sp>
        <p:nvSpPr>
          <p:cNvPr id="41" name="TextBox 41"/>
          <p:cNvSpPr txBox="1"/>
          <p:nvPr/>
        </p:nvSpPr>
        <p:spPr>
          <a:xfrm>
            <a:off x="6600521" y="6008819"/>
            <a:ext cx="2916983" cy="196087"/>
          </a:xfrm>
          <a:prstGeom prst="rect">
            <a:avLst/>
          </a:prstGeom>
        </p:spPr>
        <p:txBody>
          <a:bodyPr lIns="0" tIns="0" rIns="0" bIns="0" rtlCol="0" anchor="t">
            <a:spAutoFit/>
          </a:bodyPr>
          <a:lstStyle/>
          <a:p>
            <a:pPr>
              <a:lnSpc>
                <a:spcPts val="1429"/>
              </a:lnSpc>
            </a:pPr>
            <a:r>
              <a:rPr lang="en-US" sz="1415">
                <a:solidFill>
                  <a:srgbClr val="211F1C"/>
                </a:solidFill>
                <a:latin typeface="Nunito Sans Expanded Medium"/>
              </a:rPr>
              <a:t>@RELU</a:t>
            </a:r>
          </a:p>
        </p:txBody>
      </p:sp>
      <p:sp>
        <p:nvSpPr>
          <p:cNvPr id="42" name="TextBox 42"/>
          <p:cNvSpPr txBox="1"/>
          <p:nvPr/>
        </p:nvSpPr>
        <p:spPr>
          <a:xfrm>
            <a:off x="12450739" y="6008819"/>
            <a:ext cx="2916983" cy="196087"/>
          </a:xfrm>
          <a:prstGeom prst="rect">
            <a:avLst/>
          </a:prstGeom>
        </p:spPr>
        <p:txBody>
          <a:bodyPr lIns="0" tIns="0" rIns="0" bIns="0" rtlCol="0" anchor="t">
            <a:spAutoFit/>
          </a:bodyPr>
          <a:lstStyle/>
          <a:p>
            <a:pPr>
              <a:lnSpc>
                <a:spcPts val="1429"/>
              </a:lnSpc>
            </a:pPr>
            <a:r>
              <a:rPr lang="en-US" sz="1415">
                <a:solidFill>
                  <a:srgbClr val="211F1C"/>
                </a:solidFill>
                <a:latin typeface="Nunito Sans Expanded Medium"/>
              </a:rPr>
              <a:t>@SIGMOID</a:t>
            </a:r>
          </a:p>
        </p:txBody>
      </p:sp>
      <p:sp>
        <p:nvSpPr>
          <p:cNvPr id="43" name="TextBox 43"/>
          <p:cNvSpPr txBox="1"/>
          <p:nvPr/>
        </p:nvSpPr>
        <p:spPr>
          <a:xfrm>
            <a:off x="6600521" y="6451729"/>
            <a:ext cx="4915276" cy="2175727"/>
          </a:xfrm>
          <a:prstGeom prst="rect">
            <a:avLst/>
          </a:prstGeom>
        </p:spPr>
        <p:txBody>
          <a:bodyPr lIns="0" tIns="0" rIns="0" bIns="0" rtlCol="0" anchor="t">
            <a:spAutoFit/>
          </a:bodyPr>
          <a:lstStyle/>
          <a:p>
            <a:pPr marL="0" lvl="0" indent="0" algn="l">
              <a:lnSpc>
                <a:spcPts val="1921"/>
              </a:lnSpc>
              <a:spcBef>
                <a:spcPct val="0"/>
              </a:spcBef>
            </a:pPr>
            <a:r>
              <a:rPr lang="en-US" sz="1501">
                <a:solidFill>
                  <a:srgbClr val="211F1C"/>
                </a:solidFill>
                <a:latin typeface="Nunito Sans Expanded Light"/>
              </a:rPr>
              <a:t>Untuk lapisan konvolusional (Conv2D), fungsi aktivasi yang digunakan adalah ReLU (Rectified Linear Unit). ReLU memiliki keuntungan berupa komputasi yang efisien dan mengurangi masalah vanishing gradient. Umumnya digunakan dalam lapisan tersembunyi jaringan saraf mendalam karena kemampuannya untuk mengatasi masalah pelatihan yang lebih baik.</a:t>
            </a:r>
          </a:p>
        </p:txBody>
      </p:sp>
      <p:sp>
        <p:nvSpPr>
          <p:cNvPr id="44" name="TextBox 44"/>
          <p:cNvSpPr txBox="1"/>
          <p:nvPr/>
        </p:nvSpPr>
        <p:spPr>
          <a:xfrm>
            <a:off x="12450739" y="6451729"/>
            <a:ext cx="5240666" cy="1543841"/>
          </a:xfrm>
          <a:prstGeom prst="rect">
            <a:avLst/>
          </a:prstGeom>
        </p:spPr>
        <p:txBody>
          <a:bodyPr lIns="0" tIns="0" rIns="0" bIns="0" rtlCol="0" anchor="t">
            <a:spAutoFit/>
          </a:bodyPr>
          <a:lstStyle/>
          <a:p>
            <a:pPr marL="0" lvl="0" indent="0" algn="l">
              <a:lnSpc>
                <a:spcPts val="2048"/>
              </a:lnSpc>
              <a:spcBef>
                <a:spcPct val="0"/>
              </a:spcBef>
            </a:pPr>
            <a:r>
              <a:rPr lang="en-US" sz="1600">
                <a:solidFill>
                  <a:srgbClr val="211F1C"/>
                </a:solidFill>
                <a:latin typeface="Nunito Sans Expanded Light"/>
              </a:rPr>
              <a:t>Untuk lapisan output (Dense), digunakan fungsi aktivasi sigmoid karena ini adalah masalah klasifikasi biner (apel vs tomat). Fungsi aktivasi sigmoid menghasilkan nilai antara 0 dan 1, yang cocok untuk menghasilkan probabilitas.</a:t>
            </a:r>
          </a:p>
        </p:txBody>
      </p:sp>
      <p:sp>
        <p:nvSpPr>
          <p:cNvPr id="45" name="TextBox 45"/>
          <p:cNvSpPr txBox="1"/>
          <p:nvPr/>
        </p:nvSpPr>
        <p:spPr>
          <a:xfrm>
            <a:off x="357673" y="1949766"/>
            <a:ext cx="7056320" cy="1427677"/>
          </a:xfrm>
          <a:prstGeom prst="rect">
            <a:avLst/>
          </a:prstGeom>
        </p:spPr>
        <p:txBody>
          <a:bodyPr lIns="0" tIns="0" rIns="0" bIns="0" rtlCol="0" anchor="t">
            <a:spAutoFit/>
          </a:bodyPr>
          <a:lstStyle/>
          <a:p>
            <a:pPr marL="0" lvl="0" indent="0" algn="l">
              <a:lnSpc>
                <a:spcPts val="5480"/>
              </a:lnSpc>
              <a:spcBef>
                <a:spcPct val="0"/>
              </a:spcBef>
            </a:pPr>
            <a:r>
              <a:rPr lang="en-US" sz="5426">
                <a:solidFill>
                  <a:srgbClr val="211F1C"/>
                </a:solidFill>
                <a:latin typeface="Anton"/>
              </a:rPr>
              <a:t>JENIS FUNGSI AKTIVASI YANG DIGUNAKAN</a:t>
            </a:r>
          </a:p>
        </p:txBody>
      </p:sp>
      <p:sp>
        <p:nvSpPr>
          <p:cNvPr id="46" name="TextBox 46"/>
          <p:cNvSpPr txBox="1"/>
          <p:nvPr/>
        </p:nvSpPr>
        <p:spPr>
          <a:xfrm>
            <a:off x="357673" y="3572504"/>
            <a:ext cx="4281095" cy="5169561"/>
          </a:xfrm>
          <a:prstGeom prst="rect">
            <a:avLst/>
          </a:prstGeom>
        </p:spPr>
        <p:txBody>
          <a:bodyPr lIns="0" tIns="0" rIns="0" bIns="0" rtlCol="0" anchor="t">
            <a:spAutoFit/>
          </a:bodyPr>
          <a:lstStyle/>
          <a:p>
            <a:pPr>
              <a:lnSpc>
                <a:spcPts val="2557"/>
              </a:lnSpc>
            </a:pPr>
            <a:r>
              <a:rPr lang="en-US" sz="1739">
                <a:solidFill>
                  <a:srgbClr val="211F1C"/>
                </a:solidFill>
                <a:latin typeface="Roboto Mono"/>
              </a:rPr>
              <a:t>Penjelasan dari jenis fungsi aktivasi yang digunakan</a:t>
            </a:r>
          </a:p>
          <a:p>
            <a:pPr>
              <a:lnSpc>
                <a:spcPts val="2557"/>
              </a:lnSpc>
            </a:pPr>
            <a:r>
              <a:rPr lang="en-US" sz="1739">
                <a:solidFill>
                  <a:srgbClr val="211F1C"/>
                </a:solidFill>
                <a:latin typeface="Roboto Mono"/>
              </a:rPr>
              <a:t>dalam tugas kali ini. Fungsi aktivasi adalah Komponen penting dalam jaringan saraf tiruan yang menentukan output dari suatu neuron atau lapisan dalam jaringan.</a:t>
            </a:r>
          </a:p>
          <a:p>
            <a:pPr>
              <a:lnSpc>
                <a:spcPts val="2557"/>
              </a:lnSpc>
            </a:pPr>
            <a:endParaRPr lang="en-US" sz="1739">
              <a:solidFill>
                <a:srgbClr val="211F1C"/>
              </a:solidFill>
              <a:latin typeface="Roboto Mono"/>
            </a:endParaRPr>
          </a:p>
          <a:p>
            <a:pPr>
              <a:lnSpc>
                <a:spcPts val="2557"/>
              </a:lnSpc>
            </a:pPr>
            <a:r>
              <a:rPr lang="en-US" sz="1739">
                <a:solidFill>
                  <a:srgbClr val="211F1C"/>
                </a:solidFill>
                <a:latin typeface="Roboto Mono"/>
              </a:rPr>
              <a:t>Fungsi aktivasi memungkinkan jaringan saraf untuk memodelkan hubungan nonlinier antara input dan output, sehingga jaringan dapat menangani tugas-tugas yang lebih kompleks.</a:t>
            </a:r>
          </a:p>
          <a:p>
            <a:pPr marL="0" lvl="0" indent="0">
              <a:lnSpc>
                <a:spcPts val="2557"/>
              </a:lnSpc>
              <a:spcBef>
                <a:spcPct val="0"/>
              </a:spcBef>
            </a:pPr>
            <a:endParaRPr lang="en-US" sz="1739">
              <a:solidFill>
                <a:srgbClr val="211F1C"/>
              </a:solidFill>
              <a:latin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4906978" y="9043238"/>
            <a:ext cx="2571397" cy="430125"/>
          </a:xfrm>
          <a:custGeom>
            <a:avLst/>
            <a:gdLst/>
            <a:ahLst/>
            <a:cxnLst/>
            <a:rect l="l" t="t" r="r" b="b"/>
            <a:pathLst>
              <a:path w="2571397" h="430125">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7718910" y="2134127"/>
            <a:ext cx="9759465" cy="6018746"/>
            <a:chOff x="0" y="0"/>
            <a:chExt cx="3113186" cy="1919929"/>
          </a:xfrm>
        </p:grpSpPr>
        <p:sp>
          <p:nvSpPr>
            <p:cNvPr id="7" name="Freeform 7"/>
            <p:cNvSpPr/>
            <p:nvPr/>
          </p:nvSpPr>
          <p:spPr>
            <a:xfrm>
              <a:off x="0" y="0"/>
              <a:ext cx="3113186" cy="1919929"/>
            </a:xfrm>
            <a:custGeom>
              <a:avLst/>
              <a:gdLst/>
              <a:ahLst/>
              <a:cxnLst/>
              <a:rect l="l" t="t" r="r" b="b"/>
              <a:pathLst>
                <a:path w="3113186" h="1919929">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id="8" name="TextBox 8"/>
            <p:cNvSpPr txBox="1"/>
            <p:nvPr/>
          </p:nvSpPr>
          <p:spPr>
            <a:xfrm>
              <a:off x="0" y="-38100"/>
              <a:ext cx="3113186" cy="1958029"/>
            </a:xfrm>
            <a:prstGeom prst="rect">
              <a:avLst/>
            </a:prstGeom>
          </p:spPr>
          <p:txBody>
            <a:bodyPr lIns="50800" tIns="50800" rIns="50800" bIns="50800" rtlCol="0" anchor="ctr"/>
            <a:lstStyle/>
            <a:p>
              <a:pPr algn="ctr">
                <a:lnSpc>
                  <a:spcPts val="2116"/>
                </a:lnSpc>
              </a:pPr>
              <a:endParaRPr/>
            </a:p>
          </p:txBody>
        </p:sp>
      </p:grpSp>
      <p:sp>
        <p:nvSpPr>
          <p:cNvPr id="9" name="Freeform 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763446" y="2221897"/>
            <a:ext cx="5670394" cy="5843206"/>
          </a:xfrm>
          <a:custGeom>
            <a:avLst/>
            <a:gdLst/>
            <a:ahLst/>
            <a:cxnLst/>
            <a:rect l="l" t="t" r="r" b="b"/>
            <a:pathLst>
              <a:path w="5670394" h="5843206">
                <a:moveTo>
                  <a:pt x="0" y="0"/>
                </a:moveTo>
                <a:lnTo>
                  <a:pt x="5670393" y="0"/>
                </a:lnTo>
                <a:lnTo>
                  <a:pt x="5670393" y="5843206"/>
                </a:lnTo>
                <a:lnTo>
                  <a:pt x="0" y="5843206"/>
                </a:lnTo>
                <a:lnTo>
                  <a:pt x="0" y="0"/>
                </a:lnTo>
                <a:close/>
              </a:path>
            </a:pathLst>
          </a:custGeom>
          <a:blipFill>
            <a:blip r:embed="rId8"/>
            <a:stretch>
              <a:fillRect/>
            </a:stretch>
          </a:blipFill>
        </p:spPr>
      </p:sp>
      <p:sp>
        <p:nvSpPr>
          <p:cNvPr id="11" name="TextBox 11"/>
          <p:cNvSpPr txBox="1"/>
          <p:nvPr/>
        </p:nvSpPr>
        <p:spPr>
          <a:xfrm>
            <a:off x="809625" y="2004068"/>
            <a:ext cx="6547114" cy="2180170"/>
          </a:xfrm>
          <a:prstGeom prst="rect">
            <a:avLst/>
          </a:prstGeom>
        </p:spPr>
        <p:txBody>
          <a:bodyPr lIns="0" tIns="0" rIns="0" bIns="0" rtlCol="0" anchor="t">
            <a:spAutoFit/>
          </a:bodyPr>
          <a:lstStyle/>
          <a:p>
            <a:pPr>
              <a:lnSpc>
                <a:spcPts val="8475"/>
              </a:lnSpc>
            </a:pPr>
            <a:r>
              <a:rPr lang="en-US" sz="8392">
                <a:solidFill>
                  <a:srgbClr val="211F1C"/>
                </a:solidFill>
                <a:latin typeface="Anton"/>
              </a:rPr>
              <a:t>JUMLAH HIDDEN LAYER</a:t>
            </a:r>
          </a:p>
        </p:txBody>
      </p:sp>
      <p:sp>
        <p:nvSpPr>
          <p:cNvPr id="12" name="TextBox 12"/>
          <p:cNvSpPr txBox="1"/>
          <p:nvPr/>
        </p:nvSpPr>
        <p:spPr>
          <a:xfrm>
            <a:off x="809625" y="4088739"/>
            <a:ext cx="6066488" cy="5817261"/>
          </a:xfrm>
          <a:prstGeom prst="rect">
            <a:avLst/>
          </a:prstGeom>
        </p:spPr>
        <p:txBody>
          <a:bodyPr lIns="0" tIns="0" rIns="0" bIns="0" rtlCol="0" anchor="t">
            <a:spAutoFit/>
          </a:bodyPr>
          <a:lstStyle/>
          <a:p>
            <a:pPr>
              <a:lnSpc>
                <a:spcPts val="2557"/>
              </a:lnSpc>
            </a:pPr>
            <a:r>
              <a:rPr lang="en-US" sz="1739">
                <a:solidFill>
                  <a:srgbClr val="211F1C"/>
                </a:solidFill>
                <a:latin typeface="Roboto Mono"/>
              </a:rPr>
              <a:t>Hidden layer adalah lapisan tersembunyi sangat penting bagi jaringan saraf untuk memecahkan masalah yang kompleks. Memungkinkan jaringan untuk melakukan ekstraksi fitur, yaitu proses mengidentifikasi dan memisahkan informasi relevan dari data masukan yang diperlukan untuk membuat prediksi atau keputusan.</a:t>
            </a:r>
          </a:p>
          <a:p>
            <a:pPr>
              <a:lnSpc>
                <a:spcPts val="2557"/>
              </a:lnSpc>
            </a:pPr>
            <a:endParaRPr lang="en-US" sz="1739">
              <a:solidFill>
                <a:srgbClr val="211F1C"/>
              </a:solidFill>
              <a:latin typeface="Roboto Mono"/>
            </a:endParaRPr>
          </a:p>
          <a:p>
            <a:pPr>
              <a:lnSpc>
                <a:spcPts val="2557"/>
              </a:lnSpc>
            </a:pPr>
            <a:r>
              <a:rPr lang="en-US" sz="1739">
                <a:solidFill>
                  <a:srgbClr val="211F1C"/>
                </a:solidFill>
                <a:latin typeface="Roboto Mono"/>
              </a:rPr>
              <a:t>Jadi hidden layernya adalah :</a:t>
            </a:r>
          </a:p>
          <a:p>
            <a:pPr marL="375664" lvl="1" indent="-187832">
              <a:lnSpc>
                <a:spcPts val="2557"/>
              </a:lnSpc>
              <a:buFont typeface="Arial"/>
              <a:buChar char="•"/>
            </a:pPr>
            <a:r>
              <a:rPr lang="en-US" sz="1739">
                <a:solidFill>
                  <a:srgbClr val="211F1C"/>
                </a:solidFill>
                <a:latin typeface="Roboto Mono"/>
              </a:rPr>
              <a:t>Conv2D(32, (3,3))</a:t>
            </a:r>
          </a:p>
          <a:p>
            <a:pPr marL="375664" lvl="1" indent="-187832">
              <a:lnSpc>
                <a:spcPts val="2557"/>
              </a:lnSpc>
              <a:buFont typeface="Arial"/>
              <a:buChar char="•"/>
            </a:pPr>
            <a:r>
              <a:rPr lang="en-US" sz="1739">
                <a:solidFill>
                  <a:srgbClr val="211F1C"/>
                </a:solidFill>
                <a:latin typeface="Roboto Mono"/>
              </a:rPr>
              <a:t>MaxPooling2D(2, 2)</a:t>
            </a:r>
          </a:p>
          <a:p>
            <a:pPr marL="375664" lvl="1" indent="-187832">
              <a:lnSpc>
                <a:spcPts val="2557"/>
              </a:lnSpc>
              <a:buFont typeface="Arial"/>
              <a:buChar char="•"/>
            </a:pPr>
            <a:r>
              <a:rPr lang="en-US" sz="1739">
                <a:solidFill>
                  <a:srgbClr val="211F1C"/>
                </a:solidFill>
                <a:latin typeface="Roboto Mono"/>
              </a:rPr>
              <a:t>Conv2D(64, (3,3))</a:t>
            </a:r>
          </a:p>
          <a:p>
            <a:pPr marL="375664" lvl="1" indent="-187832">
              <a:lnSpc>
                <a:spcPts val="2557"/>
              </a:lnSpc>
              <a:buFont typeface="Arial"/>
              <a:buChar char="•"/>
            </a:pPr>
            <a:r>
              <a:rPr lang="en-US" sz="1739">
                <a:solidFill>
                  <a:srgbClr val="211F1C"/>
                </a:solidFill>
                <a:latin typeface="Roboto Mono"/>
              </a:rPr>
              <a:t>MaxPooling2D(2, 2)</a:t>
            </a:r>
          </a:p>
          <a:p>
            <a:pPr marL="375664" lvl="1" indent="-187832">
              <a:lnSpc>
                <a:spcPts val="2557"/>
              </a:lnSpc>
              <a:buFont typeface="Arial"/>
              <a:buChar char="•"/>
            </a:pPr>
            <a:r>
              <a:rPr lang="en-US" sz="1739">
                <a:solidFill>
                  <a:srgbClr val="211F1C"/>
                </a:solidFill>
                <a:latin typeface="Roboto Mono"/>
              </a:rPr>
              <a:t>Conv2D(128, (3,3))</a:t>
            </a:r>
          </a:p>
          <a:p>
            <a:pPr marL="375664" lvl="1" indent="-187832">
              <a:lnSpc>
                <a:spcPts val="2557"/>
              </a:lnSpc>
              <a:buFont typeface="Arial"/>
              <a:buChar char="•"/>
            </a:pPr>
            <a:r>
              <a:rPr lang="en-US" sz="1739">
                <a:solidFill>
                  <a:srgbClr val="211F1C"/>
                </a:solidFill>
                <a:latin typeface="Roboto Mono"/>
              </a:rPr>
              <a:t>MaxPooling2D(2, 2)</a:t>
            </a:r>
          </a:p>
          <a:p>
            <a:pPr marL="375664" lvl="1" indent="-187832">
              <a:lnSpc>
                <a:spcPts val="2557"/>
              </a:lnSpc>
              <a:buFont typeface="Arial"/>
              <a:buChar char="•"/>
            </a:pPr>
            <a:r>
              <a:rPr lang="en-US" sz="1739">
                <a:solidFill>
                  <a:srgbClr val="211F1C"/>
                </a:solidFill>
                <a:latin typeface="Roboto Mono"/>
              </a:rPr>
              <a:t>Conv2D(128, (3,3))</a:t>
            </a:r>
          </a:p>
          <a:p>
            <a:pPr marL="375664" lvl="1" indent="-187832" algn="l">
              <a:lnSpc>
                <a:spcPts val="2557"/>
              </a:lnSpc>
              <a:spcBef>
                <a:spcPct val="0"/>
              </a:spcBef>
              <a:buFont typeface="Arial"/>
              <a:buChar char="•"/>
            </a:pPr>
            <a:r>
              <a:rPr lang="en-US" sz="1739">
                <a:solidFill>
                  <a:srgbClr val="211F1C"/>
                </a:solidFill>
                <a:latin typeface="Roboto Mono"/>
              </a:rPr>
              <a:t>MaxPooling2D(2, 2)</a:t>
            </a:r>
          </a:p>
        </p:txBody>
      </p:sp>
      <p:sp>
        <p:nvSpPr>
          <p:cNvPr id="13" name="TextBox 13"/>
          <p:cNvSpPr txBox="1"/>
          <p:nvPr/>
        </p:nvSpPr>
        <p:spPr>
          <a:xfrm>
            <a:off x="809625" y="773985"/>
            <a:ext cx="4018637" cy="255422"/>
          </a:xfrm>
          <a:prstGeom prst="rect">
            <a:avLst/>
          </a:prstGeom>
        </p:spPr>
        <p:txBody>
          <a:bodyPr lIns="0" tIns="0" rIns="0" bIns="0" rtlCol="0" anchor="t">
            <a:spAutoFit/>
          </a:bodyPr>
          <a:lstStyle/>
          <a:p>
            <a:pPr marL="0" lvl="0" indent="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799</Words>
  <Application>Microsoft Office PowerPoint</Application>
  <PresentationFormat>Custom</PresentationFormat>
  <Paragraphs>103</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Nunito Sans Expanded Light</vt:lpstr>
      <vt:lpstr>Nunito Sans Expanded Medium</vt:lpstr>
      <vt:lpstr>Roboto Mono Bold</vt:lpstr>
      <vt:lpstr>Nunito Sans Expanded Bold</vt:lpstr>
      <vt:lpstr>Nunito Sans Expanded Semi-Bold</vt:lpstr>
      <vt:lpstr>Anton</vt:lpstr>
      <vt:lpstr>Nunito Sans Expanded</vt:lpstr>
      <vt:lpstr>Courier Prime</vt:lpstr>
      <vt:lpstr>Roboto Mono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Black Modern Social Media Report Presentation</dc:title>
  <cp:lastModifiedBy>Rachmat Fajar</cp:lastModifiedBy>
  <cp:revision>3</cp:revision>
  <dcterms:created xsi:type="dcterms:W3CDTF">2006-08-16T00:00:00Z</dcterms:created>
  <dcterms:modified xsi:type="dcterms:W3CDTF">2023-11-27T04:29:29Z</dcterms:modified>
  <dc:identifier>DAF1QO5lswE</dc:identifier>
</cp:coreProperties>
</file>